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38"/>
  </p:notesMasterIdLst>
  <p:handoutMasterIdLst>
    <p:handoutMasterId r:id="rId39"/>
  </p:handoutMasterIdLst>
  <p:sldIdLst>
    <p:sldId id="256" r:id="rId2"/>
    <p:sldId id="258" r:id="rId3"/>
    <p:sldId id="261" r:id="rId4"/>
    <p:sldId id="412" r:id="rId5"/>
    <p:sldId id="413" r:id="rId6"/>
    <p:sldId id="418" r:id="rId7"/>
    <p:sldId id="414" r:id="rId8"/>
    <p:sldId id="417" r:id="rId9"/>
    <p:sldId id="325" r:id="rId10"/>
    <p:sldId id="409" r:id="rId11"/>
    <p:sldId id="379" r:id="rId12"/>
    <p:sldId id="351" r:id="rId13"/>
    <p:sldId id="289" r:id="rId14"/>
    <p:sldId id="341" r:id="rId15"/>
    <p:sldId id="342" r:id="rId16"/>
    <p:sldId id="343" r:id="rId17"/>
    <p:sldId id="377" r:id="rId18"/>
    <p:sldId id="398" r:id="rId19"/>
    <p:sldId id="400" r:id="rId20"/>
    <p:sldId id="405" r:id="rId21"/>
    <p:sldId id="406" r:id="rId22"/>
    <p:sldId id="399" r:id="rId23"/>
    <p:sldId id="404" r:id="rId24"/>
    <p:sldId id="401" r:id="rId25"/>
    <p:sldId id="402" r:id="rId26"/>
    <p:sldId id="392" r:id="rId27"/>
    <p:sldId id="403" r:id="rId28"/>
    <p:sldId id="393" r:id="rId29"/>
    <p:sldId id="394" r:id="rId30"/>
    <p:sldId id="395" r:id="rId31"/>
    <p:sldId id="419" r:id="rId32"/>
    <p:sldId id="348" r:id="rId33"/>
    <p:sldId id="358" r:id="rId34"/>
    <p:sldId id="359" r:id="rId35"/>
    <p:sldId id="390" r:id="rId36"/>
    <p:sldId id="279" r:id="rId37"/>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n Weaver" initials="MW" lastIdx="1" clrIdx="0"/>
  <p:cmAuthor id="1" name="Weaver, Marin" initials="WM" lastIdx="4" clrIdx="1">
    <p:extLst>
      <p:ext uri="{19B8F6BF-5375-455C-9EA6-DF929625EA0E}">
        <p15:presenceInfo xmlns:p15="http://schemas.microsoft.com/office/powerpoint/2012/main" userId="S-1-5-21-1454471165-117609710-725345543-4228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B2F"/>
    <a:srgbClr val="0E435E"/>
    <a:srgbClr val="1C8BC2"/>
    <a:srgbClr val="9953CD"/>
    <a:srgbClr val="FF8BD8"/>
    <a:srgbClr val="AC74D6"/>
    <a:srgbClr val="9954CC"/>
    <a:srgbClr val="6666FF"/>
    <a:srgbClr val="FF66CC"/>
    <a:srgbClr val="9DE0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02" autoAdjust="0"/>
    <p:restoredTop sz="84858" autoAdjust="0"/>
  </p:normalViewPr>
  <p:slideViewPr>
    <p:cSldViewPr>
      <p:cViewPr varScale="1">
        <p:scale>
          <a:sx n="112" d="100"/>
          <a:sy n="112" d="100"/>
        </p:scale>
        <p:origin x="1332" y="114"/>
      </p:cViewPr>
      <p:guideLst>
        <p:guide orient="horz" pos="2160"/>
        <p:guide pos="2880"/>
      </p:guideLst>
    </p:cSldViewPr>
  </p:slideViewPr>
  <p:outlineViewPr>
    <p:cViewPr>
      <p:scale>
        <a:sx n="33" d="100"/>
        <a:sy n="33" d="100"/>
      </p:scale>
      <p:origin x="0" y="2490"/>
    </p:cViewPr>
  </p:outlineViewPr>
  <p:notesTextViewPr>
    <p:cViewPr>
      <p:scale>
        <a:sx n="100" d="100"/>
        <a:sy n="100" d="100"/>
      </p:scale>
      <p:origin x="0" y="0"/>
    </p:cViewPr>
  </p:notesTextViewPr>
  <p:notesViewPr>
    <p:cSldViewPr>
      <p:cViewPr varScale="1">
        <p:scale>
          <a:sx n="74" d="100"/>
          <a:sy n="74" d="100"/>
        </p:scale>
        <p:origin x="-1554" y="-102"/>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s\sharedir\ustr\data\sec_17\GSP\GSP\ZZ%20Larsen\2015%20GSP%20Beneficiaries%20and%20Produc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a:noFill/>
              </a:ln>
              <a:effectLst>
                <a:outerShdw blurRad="63500" sx="102000" sy="102000" algn="ctr" rotWithShape="0">
                  <a:prstClr val="black">
                    <a:alpha val="20000"/>
                  </a:prstClr>
                </a:outerShdw>
              </a:effectLst>
            </c:spPr>
          </c:dPt>
          <c:dPt>
            <c:idx val="1"/>
            <c:bubble3D val="0"/>
            <c:spPr>
              <a:solidFill>
                <a:schemeClr val="accent4">
                  <a:lumMod val="75000"/>
                </a:schemeClr>
              </a:solidFill>
              <a:ln>
                <a:noFill/>
              </a:ln>
              <a:effectLst>
                <a:outerShdw blurRad="63500" sx="102000" sy="102000" algn="ctr" rotWithShape="0">
                  <a:prstClr val="black">
                    <a:alpha val="20000"/>
                  </a:prstClr>
                </a:outerShdw>
              </a:effectLst>
            </c:spPr>
          </c:dPt>
          <c:dPt>
            <c:idx val="2"/>
            <c:bubble3D val="0"/>
            <c:spPr>
              <a:solidFill>
                <a:schemeClr val="accent6"/>
              </a:solidFill>
              <a:ln>
                <a:noFill/>
              </a:ln>
              <a:effectLst>
                <a:outerShdw blurRad="63500" sx="102000" sy="102000" algn="ctr" rotWithShape="0">
                  <a:prstClr val="black">
                    <a:alpha val="20000"/>
                  </a:prstClr>
                </a:outerShdw>
              </a:effectLst>
            </c:spPr>
          </c:dPt>
          <c:dPt>
            <c:idx val="3"/>
            <c:bubble3D val="0"/>
            <c:spPr>
              <a:solidFill>
                <a:schemeClr val="accent2">
                  <a:lumMod val="60000"/>
                </a:schemeClr>
              </a:solidFill>
              <a:ln>
                <a:noFill/>
              </a:ln>
              <a:effectLst>
                <a:outerShdw blurRad="63500" sx="102000" sy="102000" algn="ctr" rotWithShape="0">
                  <a:prstClr val="black">
                    <a:alpha val="20000"/>
                  </a:prstClr>
                </a:outerShdw>
              </a:effectLst>
            </c:spPr>
          </c:dPt>
          <c:dPt>
            <c:idx val="4"/>
            <c:bubble3D val="0"/>
            <c:spPr>
              <a:solidFill>
                <a:schemeClr val="accent4">
                  <a:lumMod val="60000"/>
                </a:schemeClr>
              </a:solidFill>
              <a:ln>
                <a:noFill/>
              </a:ln>
              <a:effectLst>
                <a:outerShdw blurRad="63500" sx="102000" sy="102000" algn="ctr" rotWithShape="0">
                  <a:prstClr val="black">
                    <a:alpha val="20000"/>
                  </a:prstClr>
                </a:outerShdw>
              </a:effectLst>
            </c:spPr>
          </c:dPt>
          <c:dPt>
            <c:idx val="5"/>
            <c:bubble3D val="0"/>
            <c:spPr>
              <a:solidFill>
                <a:schemeClr val="accent6">
                  <a:lumMod val="60000"/>
                </a:schemeClr>
              </a:solidFill>
              <a:ln>
                <a:noFill/>
              </a:ln>
              <a:effectLst>
                <a:outerShdw blurRad="63500" sx="102000" sy="102000" algn="ctr" rotWithShape="0">
                  <a:prstClr val="black">
                    <a:alpha val="20000"/>
                  </a:prstClr>
                </a:outerShdw>
              </a:effectLst>
            </c:spPr>
          </c:dPt>
          <c:dPt>
            <c:idx val="6"/>
            <c:bubble3D val="0"/>
            <c:spPr>
              <a:solidFill>
                <a:schemeClr val="accent2">
                  <a:lumMod val="80000"/>
                  <a:lumOff val="20000"/>
                </a:schemeClr>
              </a:solidFill>
              <a:ln>
                <a:noFill/>
              </a:ln>
              <a:effectLst>
                <a:outerShdw blurRad="63500" sx="102000" sy="102000" algn="ctr" rotWithShape="0">
                  <a:prstClr val="black">
                    <a:alpha val="20000"/>
                  </a:prstClr>
                </a:outerShdw>
              </a:effectLst>
            </c:spPr>
          </c:dPt>
          <c:dPt>
            <c:idx val="7"/>
            <c:bubble3D val="0"/>
            <c:spPr>
              <a:solidFill>
                <a:schemeClr val="accent4">
                  <a:lumMod val="80000"/>
                  <a:lumOff val="20000"/>
                </a:schemeClr>
              </a:solidFill>
              <a:ln>
                <a:noFill/>
              </a:ln>
              <a:effectLst>
                <a:outerShdw blurRad="63500" sx="102000" sy="102000" algn="ctr" rotWithShape="0">
                  <a:prstClr val="black">
                    <a:alpha val="20000"/>
                  </a:prstClr>
                </a:outerShdw>
              </a:effectLst>
            </c:spPr>
          </c:dPt>
          <c:dPt>
            <c:idx val="8"/>
            <c:bubble3D val="0"/>
            <c:spPr>
              <a:solidFill>
                <a:schemeClr val="accent6">
                  <a:lumMod val="80000"/>
                  <a:lumOff val="20000"/>
                </a:schemeClr>
              </a:solidFill>
              <a:ln>
                <a:noFill/>
              </a:ln>
              <a:effectLst>
                <a:outerShdw blurRad="63500" sx="102000" sy="102000" algn="ctr" rotWithShape="0">
                  <a:prstClr val="black">
                    <a:alpha val="20000"/>
                  </a:prstClr>
                </a:outerShdw>
              </a:effectLst>
            </c:spPr>
          </c:dPt>
          <c:dPt>
            <c:idx val="9"/>
            <c:bubble3D val="0"/>
            <c:spPr>
              <a:solidFill>
                <a:schemeClr val="accent2">
                  <a:lumMod val="80000"/>
                </a:schemeClr>
              </a:solidFill>
              <a:ln>
                <a:noFill/>
              </a:ln>
              <a:effectLst>
                <a:outerShdw blurRad="63500" sx="102000" sy="102000" algn="ctr" rotWithShape="0">
                  <a:prstClr val="black">
                    <a:alpha val="20000"/>
                  </a:prstClr>
                </a:outerShdw>
              </a:effectLst>
            </c:spPr>
          </c:dPt>
          <c:dPt>
            <c:idx val="10"/>
            <c:bubble3D val="0"/>
            <c:spPr>
              <a:solidFill>
                <a:schemeClr val="accent4">
                  <a:lumMod val="80000"/>
                </a:schemeClr>
              </a:solidFill>
              <a:ln>
                <a:noFill/>
              </a:ln>
              <a:effectLst>
                <a:outerShdw blurRad="63500" sx="102000" sy="102000" algn="ctr" rotWithShape="0">
                  <a:prstClr val="black">
                    <a:alpha val="20000"/>
                  </a:prstClr>
                </a:outerShdw>
              </a:effectLst>
            </c:spPr>
          </c:dPt>
          <c:dPt>
            <c:idx val="11"/>
            <c:bubble3D val="0"/>
            <c:spPr>
              <a:solidFill>
                <a:srgbClr val="0E435E"/>
              </a:solidFill>
              <a:ln>
                <a:noFill/>
              </a:ln>
              <a:effectLst>
                <a:outerShdw blurRad="63500" sx="102000" sy="102000" algn="ctr" rotWithShape="0">
                  <a:prstClr val="black">
                    <a:alpha val="20000"/>
                  </a:prstClr>
                </a:outerShdw>
              </a:effectLst>
            </c:spPr>
          </c:dPt>
          <c:dPt>
            <c:idx val="12"/>
            <c:bubble3D val="0"/>
            <c:explosion val="1"/>
            <c:spPr>
              <a:solidFill>
                <a:srgbClr val="008000"/>
              </a:solidFill>
              <a:ln>
                <a:noFill/>
              </a:ln>
              <a:effectLst>
                <a:outerShdw blurRad="63500" sx="102000" sy="102000" algn="ctr" rotWithShape="0">
                  <a:prstClr val="black">
                    <a:alpha val="20000"/>
                  </a:prstClr>
                </a:outerShdw>
              </a:effectLst>
            </c:spPr>
          </c:dPt>
          <c:dLbls>
            <c:dLbl>
              <c:idx val="0"/>
              <c:layout/>
              <c:tx>
                <c:rich>
                  <a:bodyPr rot="0" spcFirstLastPara="1" vertOverflow="ellipsis" vert="horz" wrap="square" anchor="ctr" anchorCtr="1"/>
                  <a:lstStyle/>
                  <a:p>
                    <a:pPr>
                      <a:defRPr sz="1300" b="1" i="0" u="none" strike="noStrike" kern="1200" spc="0" baseline="0">
                        <a:solidFill>
                          <a:schemeClr val="bg2"/>
                        </a:solidFill>
                        <a:latin typeface="Arial" panose="020B0604020202020204" pitchFamily="34" charset="0"/>
                        <a:ea typeface="+mn-ea"/>
                        <a:cs typeface="Arial" panose="020B0604020202020204" pitchFamily="34" charset="0"/>
                      </a:defRPr>
                    </a:pPr>
                    <a:fld id="{7EEFC105-D76D-4B60-AB25-42D395A80E3F}" type="CATEGORYNAME">
                      <a:rPr lang="en-US">
                        <a:solidFill>
                          <a:schemeClr val="bg2"/>
                        </a:solidFill>
                      </a:rPr>
                      <a:pPr>
                        <a:defRPr sz="1300">
                          <a:solidFill>
                            <a:schemeClr val="bg2"/>
                          </a:solidFill>
                        </a:defRPr>
                      </a:pPr>
                      <a:t>[CATEGORY NAME]</a:t>
                    </a:fld>
                    <a:r>
                      <a:rPr lang="en-US" baseline="0" dirty="0">
                        <a:solidFill>
                          <a:schemeClr val="bg2"/>
                        </a:solidFill>
                      </a:rPr>
                      <a:t>
</a:t>
                    </a:r>
                    <a:fld id="{8FD0895B-5D33-4F13-9327-12FFE1BFE36D}" type="PERCENTAGE">
                      <a:rPr lang="en-US" baseline="0">
                        <a:solidFill>
                          <a:schemeClr val="bg2"/>
                        </a:solidFill>
                      </a:rPr>
                      <a:pPr>
                        <a:defRPr sz="1300">
                          <a:solidFill>
                            <a:schemeClr val="bg2"/>
                          </a:solidFill>
                        </a:defRPr>
                      </a:pPr>
                      <a:t>[PERCENTAGE]</a:t>
                    </a:fld>
                    <a:endParaRPr lang="en-US" baseline="0" dirty="0">
                      <a:solidFill>
                        <a:schemeClr val="bg2"/>
                      </a:solidFill>
                    </a:endParaRPr>
                  </a:p>
                </c:rich>
              </c:tx>
              <c:spPr>
                <a:noFill/>
                <a:ln>
                  <a:noFill/>
                </a:ln>
                <a:effectLst/>
              </c:spPr>
              <c:txPr>
                <a:bodyPr rot="0" spcFirstLastPara="1" vertOverflow="ellipsis" vert="horz" wrap="square" anchor="ctr" anchorCtr="1"/>
                <a:lstStyle/>
                <a:p>
                  <a:pPr>
                    <a:defRPr sz="1300" b="1" i="0" u="none" strike="noStrike" kern="1200" spc="0" baseline="0">
                      <a:solidFill>
                        <a:schemeClr val="bg2"/>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1"/>
              <c:spPr>
                <a:noFill/>
                <a:ln>
                  <a:noFill/>
                </a:ln>
                <a:effectLst/>
              </c:spPr>
              <c:txPr>
                <a:bodyPr rot="0" spcFirstLastPara="1" vertOverflow="ellipsis" vert="horz" wrap="square" anchor="ctr" anchorCtr="1"/>
                <a:lstStyle/>
                <a:p>
                  <a:pPr>
                    <a:defRPr sz="13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dLbl>
            <c:dLbl>
              <c:idx val="2"/>
              <c:spPr>
                <a:noFill/>
                <a:ln>
                  <a:noFill/>
                </a:ln>
                <a:effectLst/>
              </c:spPr>
              <c:txPr>
                <a:bodyPr rot="0" spcFirstLastPara="1" vertOverflow="ellipsis" vert="horz" wrap="square" anchor="ctr" anchorCtr="1"/>
                <a:lstStyle/>
                <a:p>
                  <a:pPr>
                    <a:defRPr sz="1300" b="1" i="0" u="none" strike="noStrike" kern="1200" spc="0" baseline="0">
                      <a:solidFill>
                        <a:schemeClr val="bg2"/>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dLbl>
            <c:dLbl>
              <c:idx val="3"/>
              <c:spPr>
                <a:noFill/>
                <a:ln>
                  <a:noFill/>
                </a:ln>
                <a:effectLst/>
              </c:spPr>
              <c:txPr>
                <a:bodyPr rot="0" spcFirstLastPara="1" vertOverflow="ellipsis" vert="horz" wrap="square" anchor="ctr" anchorCtr="1"/>
                <a:lstStyle/>
                <a:p>
                  <a:pPr>
                    <a:defRPr sz="13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dLbl>
            <c:dLbl>
              <c:idx val="4"/>
              <c:layout>
                <c:manualLayout>
                  <c:x val="2.3007911157331747E-2"/>
                  <c:y val="-4.5280511811023619E-2"/>
                </c:manualLayout>
              </c:layout>
              <c:spPr>
                <a:noFill/>
                <a:ln>
                  <a:noFill/>
                </a:ln>
                <a:effectLst/>
              </c:spPr>
              <c:txPr>
                <a:bodyPr rot="0" spcFirstLastPara="1" vertOverflow="ellipsis" vert="horz" wrap="square" anchor="ctr" anchorCtr="1"/>
                <a:lstStyle/>
                <a:p>
                  <a:pPr>
                    <a:defRPr sz="1300" b="1" i="0" u="none" strike="noStrike" kern="1200" spc="0" baseline="0">
                      <a:ln>
                        <a:noFill/>
                      </a:ln>
                      <a:solidFill>
                        <a:schemeClr val="accent4"/>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5"/>
              <c:spPr>
                <a:noFill/>
                <a:ln>
                  <a:noFill/>
                </a:ln>
                <a:effectLst/>
              </c:spPr>
              <c:txPr>
                <a:bodyPr rot="0" spcFirstLastPara="1" vertOverflow="ellipsis" vert="horz" wrap="square" anchor="ctr" anchorCtr="1"/>
                <a:lstStyle/>
                <a:p>
                  <a:pPr>
                    <a:defRPr sz="13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dLbl>
            <c:dLbl>
              <c:idx val="6"/>
              <c:layout>
                <c:manualLayout>
                  <c:x val="6.9087690052256984E-2"/>
                  <c:y val="-2.4270833333333332E-2"/>
                </c:manualLayout>
              </c:layout>
              <c:spPr>
                <a:noFill/>
                <a:ln>
                  <a:noFill/>
                </a:ln>
                <a:effectLst/>
              </c:spPr>
              <c:txPr>
                <a:bodyPr rot="0" spcFirstLastPara="1" vertOverflow="ellipsis" vert="horz" wrap="square" anchor="ctr" anchorCtr="1"/>
                <a:lstStyle/>
                <a:p>
                  <a:pPr>
                    <a:defRPr sz="1300" b="1" i="0" u="none" strike="noStrike" kern="1200" spc="0" baseline="0">
                      <a:solidFill>
                        <a:schemeClr val="accent2">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7"/>
              <c:layout>
                <c:manualLayout>
                  <c:x val="3.9953122413752332E-2"/>
                  <c:y val="1.4798228346456692E-3"/>
                </c:manualLayout>
              </c:layout>
              <c:spPr>
                <a:noFill/>
                <a:ln>
                  <a:noFill/>
                </a:ln>
                <a:effectLst/>
              </c:spPr>
              <c:txPr>
                <a:bodyPr rot="0" spcFirstLastPara="1" vertOverflow="ellipsis" vert="horz" wrap="square" anchor="ctr" anchorCtr="1"/>
                <a:lstStyle/>
                <a:p>
                  <a:pPr>
                    <a:defRPr sz="1300" b="1" i="0" u="none" strike="noStrike" kern="1200" spc="0" baseline="0">
                      <a:solidFill>
                        <a:schemeClr val="accent4">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8"/>
              <c:layout>
                <c:manualLayout>
                  <c:x val="-3.4088694994206803E-2"/>
                  <c:y val="0"/>
                </c:manualLayout>
              </c:layout>
              <c:spPr>
                <a:noFill/>
                <a:ln>
                  <a:noFill/>
                </a:ln>
                <a:effectLst/>
              </c:spPr>
              <c:txPr>
                <a:bodyPr rot="0" spcFirstLastPara="1" vertOverflow="ellipsis" vert="horz" wrap="square" anchor="ctr" anchorCtr="1"/>
                <a:lstStyle/>
                <a:p>
                  <a:pPr>
                    <a:defRPr sz="1200" b="1" i="0" u="none" strike="noStrike" kern="1200" spc="0" baseline="0">
                      <a:solidFill>
                        <a:schemeClr val="accent6">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9"/>
              <c:layout>
                <c:manualLayout>
                  <c:x val="-0.16627669007590268"/>
                  <c:y val="5.0039370078740156E-3"/>
                </c:manualLayout>
              </c:layout>
              <c:spPr>
                <a:noFill/>
                <a:ln>
                  <a:noFill/>
                </a:ln>
                <a:effectLst/>
              </c:spPr>
              <c:txPr>
                <a:bodyPr rot="0" spcFirstLastPara="1" vertOverflow="ellipsis" vert="horz" wrap="square" anchor="ctr" anchorCtr="1"/>
                <a:lstStyle/>
                <a:p>
                  <a:pPr>
                    <a:defRPr sz="1300" b="1" i="0" u="none" strike="noStrike" kern="1200" spc="0" baseline="0">
                      <a:solidFill>
                        <a:schemeClr val="accent2">
                          <a:lumMod val="80000"/>
                        </a:scheme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10"/>
              <c:layout>
                <c:manualLayout>
                  <c:x val="-8.1864935801943678E-2"/>
                  <c:y val="-7.2909284776902894E-2"/>
                </c:manualLayout>
              </c:layout>
              <c:spPr>
                <a:noFill/>
                <a:ln>
                  <a:noFill/>
                </a:ln>
                <a:effectLst/>
              </c:spPr>
              <c:txPr>
                <a:bodyPr rot="0" spcFirstLastPara="1" vertOverflow="ellipsis" vert="horz" wrap="square" anchor="ctr" anchorCtr="1"/>
                <a:lstStyle/>
                <a:p>
                  <a:pPr>
                    <a:defRPr sz="1300" b="1" i="0" u="none" strike="noStrike" kern="1200" spc="0" baseline="0">
                      <a:solidFill>
                        <a:schemeClr val="accent4"/>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11"/>
              <c:layout>
                <c:manualLayout>
                  <c:x val="0.19703270199333192"/>
                  <c:y val="2.5815780839895015E-2"/>
                </c:manualLayout>
              </c:layout>
              <c:spPr>
                <a:noFill/>
                <a:ln>
                  <a:noFill/>
                </a:ln>
                <a:effectLst/>
              </c:spPr>
              <c:txPr>
                <a:bodyPr rot="0" spcFirstLastPara="1" vertOverflow="ellipsis" vert="horz" wrap="square" anchor="ctr" anchorCtr="1"/>
                <a:lstStyle/>
                <a:p>
                  <a:pPr>
                    <a:defRPr sz="13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12"/>
              <c:layout>
                <c:manualLayout>
                  <c:x val="0.17124368593076808"/>
                  <c:y val="5.8784084281131528E-2"/>
                </c:manualLayout>
              </c:layout>
              <c:spPr>
                <a:noFill/>
                <a:ln>
                  <a:noFill/>
                </a:ln>
                <a:effectLst/>
              </c:spPr>
              <c:txPr>
                <a:bodyPr rot="0" spcFirstLastPara="1" vertOverflow="ellipsis" vert="horz" wrap="square" anchor="ctr" anchorCtr="1"/>
                <a:lstStyle/>
                <a:p>
                  <a:pPr>
                    <a:defRPr sz="13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300" b="1" i="0" u="none" strike="noStrike" kern="1200" spc="0" baseline="0">
                    <a:solidFill>
                      <a:schemeClr val="accent2"/>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Sheet2!$B$13:$B$24</c:f>
              <c:strCache>
                <c:ptCount val="12"/>
                <c:pt idx="0">
                  <c:v>Machinery &amp; mechanical appliances</c:v>
                </c:pt>
                <c:pt idx="1">
                  <c:v>Electrical machinery &amp; equipment</c:v>
                </c:pt>
                <c:pt idx="2">
                  <c:v>Vehicles &amp; parts</c:v>
                </c:pt>
                <c:pt idx="3">
                  <c:v>Plastics</c:v>
                </c:pt>
                <c:pt idx="4">
                  <c:v>Organic chemicals</c:v>
                </c:pt>
                <c:pt idx="5">
                  <c:v>Rubber </c:v>
                </c:pt>
                <c:pt idx="6">
                  <c:v>Articles of iron or steel</c:v>
                </c:pt>
                <c:pt idx="7">
                  <c:v>Wood products</c:v>
                </c:pt>
                <c:pt idx="8">
                  <c:v>Prepared vegetables, fruits, &amp; nuts</c:v>
                </c:pt>
                <c:pt idx="9">
                  <c:v>Iron &amp; steel</c:v>
                </c:pt>
                <c:pt idx="10">
                  <c:v>Jewelry</c:v>
                </c:pt>
                <c:pt idx="11">
                  <c:v>All Other</c:v>
                </c:pt>
              </c:strCache>
            </c:strRef>
          </c:cat>
          <c:val>
            <c:numRef>
              <c:f>Sheet2!$C$13:$C$24</c:f>
              <c:numCache>
                <c:formatCode>#,##0</c:formatCode>
                <c:ptCount val="12"/>
                <c:pt idx="0">
                  <c:v>1857061</c:v>
                </c:pt>
                <c:pt idx="1">
                  <c:v>1688196</c:v>
                </c:pt>
                <c:pt idx="2">
                  <c:v>1150470</c:v>
                </c:pt>
                <c:pt idx="3">
                  <c:v>1090079</c:v>
                </c:pt>
                <c:pt idx="4">
                  <c:v>852896</c:v>
                </c:pt>
                <c:pt idx="5">
                  <c:v>832016</c:v>
                </c:pt>
                <c:pt idx="6">
                  <c:v>727191</c:v>
                </c:pt>
                <c:pt idx="7">
                  <c:v>602872</c:v>
                </c:pt>
                <c:pt idx="8">
                  <c:v>549198</c:v>
                </c:pt>
                <c:pt idx="9">
                  <c:v>534449</c:v>
                </c:pt>
                <c:pt idx="10">
                  <c:v>528850</c:v>
                </c:pt>
                <c:pt idx="11">
                  <c:v>6996897</c:v>
                </c:pt>
              </c:numCache>
            </c:numRef>
          </c:val>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scene3d>
              <a:camera prst="orthographicFront"/>
              <a:lightRig rig="threePt" dir="t"/>
            </a:scene3d>
            <a:sp3d>
              <a:bevelT w="190500" h="38100"/>
            </a:sp3d>
          </c:spPr>
          <c:dPt>
            <c:idx val="0"/>
            <c:bubble3D val="0"/>
            <c:spPr>
              <a:solidFill>
                <a:srgbClr val="CCECFF">
                  <a:lumMod val="90000"/>
                </a:srgbClr>
              </a:solidFill>
              <a:scene3d>
                <a:camera prst="orthographicFront"/>
                <a:lightRig rig="threePt" dir="t"/>
              </a:scene3d>
              <a:sp3d>
                <a:bevelT w="190500" h="38100"/>
              </a:sp3d>
            </c:spPr>
          </c:dPt>
          <c:dPt>
            <c:idx val="1"/>
            <c:bubble3D val="0"/>
            <c:explosion val="1"/>
            <c:spPr>
              <a:solidFill>
                <a:srgbClr val="FFAB2F"/>
              </a:solidFill>
              <a:scene3d>
                <a:camera prst="orthographicFront"/>
                <a:lightRig rig="threePt" dir="t"/>
              </a:scene3d>
              <a:sp3d>
                <a:bevelT w="190500" h="38100"/>
              </a:sp3d>
            </c:spPr>
          </c:dPt>
          <c:dPt>
            <c:idx val="3"/>
            <c:bubble3D val="0"/>
            <c:spPr>
              <a:solidFill>
                <a:srgbClr val="9953CD"/>
              </a:solidFill>
              <a:scene3d>
                <a:camera prst="orthographicFront"/>
                <a:lightRig rig="threePt" dir="t"/>
              </a:scene3d>
              <a:sp3d>
                <a:bevelT w="190500" h="38100"/>
              </a:sp3d>
            </c:spPr>
          </c:dPt>
          <c:dLbls>
            <c:dLbl>
              <c:idx val="0"/>
              <c:layout>
                <c:manualLayout>
                  <c:x val="-0.146415901137358"/>
                  <c:y val="0.17140513471708782"/>
                </c:manualLayout>
              </c:layout>
              <c:tx>
                <c:rich>
                  <a:bodyPr/>
                  <a:lstStyle/>
                  <a:p>
                    <a:r>
                      <a:rPr lang="en-US" baseline="0" dirty="0" smtClean="0"/>
                      <a:t>Dutiable lines: </a:t>
                    </a:r>
                    <a:fld id="{F6C9D4C7-23E0-4737-ABFA-F9BA8B27B473}" type="VALUE">
                      <a:rPr lang="en-US" baseline="0" dirty="0"/>
                      <a:pPr/>
                      <a:t>[VALUE]</a:t>
                    </a:fld>
                    <a:r>
                      <a:rPr lang="en-US" baseline="0" dirty="0"/>
                      <a:t>, </a:t>
                    </a:r>
                    <a:fld id="{14890491-5DED-4029-AF19-D5D6A751552D}" type="PERCENTAGE">
                      <a:rPr lang="en-US" baseline="0" dirty="0"/>
                      <a:pPr/>
                      <a:t>[PERCENTAGE]</a:t>
                    </a:fld>
                    <a:endParaRPr lang="en-US" baseline="0" dirty="0"/>
                  </a:p>
                </c:rich>
              </c:tx>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Lst>
            </c:dLbl>
            <c:dLbl>
              <c:idx val="1"/>
              <c:layout/>
              <c:tx>
                <c:rich>
                  <a:bodyPr/>
                  <a:lstStyle/>
                  <a:p>
                    <a:r>
                      <a:rPr lang="en-US" dirty="0" smtClean="0">
                        <a:solidFill>
                          <a:schemeClr val="tx1"/>
                        </a:solidFill>
                      </a:rPr>
                      <a:t>GSP-</a:t>
                    </a:r>
                    <a:r>
                      <a:rPr lang="en-US" sz="1800" b="1" i="0" u="none" strike="noStrike" baseline="0" dirty="0" smtClean="0">
                        <a:solidFill>
                          <a:schemeClr val="tx1"/>
                        </a:solidFill>
                        <a:effectLst/>
                      </a:rPr>
                      <a:t>eligible </a:t>
                    </a:r>
                    <a:r>
                      <a:rPr lang="en-US" dirty="0" smtClean="0">
                        <a:solidFill>
                          <a:schemeClr val="tx1"/>
                        </a:solidFill>
                      </a:rPr>
                      <a:t> </a:t>
                    </a:r>
                    <a:r>
                      <a:rPr lang="en-US" dirty="0" smtClean="0">
                        <a:solidFill>
                          <a:schemeClr val="tx1"/>
                        </a:solidFill>
                      </a:rPr>
                      <a:t>lines </a:t>
                    </a:r>
                    <a:r>
                      <a:rPr lang="en-US" dirty="0">
                        <a:solidFill>
                          <a:schemeClr val="tx1"/>
                        </a:solidFill>
                      </a:rPr>
                      <a:t>(</a:t>
                    </a:r>
                    <a:r>
                      <a:rPr lang="en-US" dirty="0" smtClean="0">
                        <a:solidFill>
                          <a:schemeClr val="tx1"/>
                        </a:solidFill>
                      </a:rPr>
                      <a:t>LDCs</a:t>
                    </a:r>
                    <a:r>
                      <a:rPr lang="en-US" dirty="0">
                        <a:solidFill>
                          <a:schemeClr val="tx1"/>
                        </a:solidFill>
                      </a:rPr>
                      <a:t>),  </a:t>
                    </a:r>
                    <a:r>
                      <a:rPr lang="en-US" dirty="0" smtClean="0">
                        <a:solidFill>
                          <a:schemeClr val="tx1"/>
                        </a:solidFill>
                      </a:rPr>
                      <a:t>1,472, </a:t>
                    </a:r>
                    <a:r>
                      <a:rPr lang="en-US" dirty="0">
                        <a:solidFill>
                          <a:schemeClr val="tx1"/>
                        </a:solidFill>
                      </a:rPr>
                      <a:t>14%</a:t>
                    </a:r>
                    <a:endParaRPr lang="en-US" dirty="0"/>
                  </a:p>
                </c:rich>
              </c:tx>
              <c:dLblPos val="inEnd"/>
              <c:showLegendKey val="0"/>
              <c:showVal val="1"/>
              <c:showCatName val="1"/>
              <c:showSerName val="0"/>
              <c:showPercent val="1"/>
              <c:showBubbleSize val="0"/>
              <c:extLst>
                <c:ext xmlns:c15="http://schemas.microsoft.com/office/drawing/2012/chart" uri="{CE6537A1-D6FC-4f65-9D91-7224C49458BB}">
                  <c15:layout/>
                </c:ext>
              </c:extLst>
            </c:dLbl>
            <c:dLbl>
              <c:idx val="2"/>
              <c:layout>
                <c:manualLayout>
                  <c:x val="-6.0123906386701613E-2"/>
                  <c:y val="-0.19191928722163001"/>
                </c:manualLayout>
              </c:layout>
              <c:tx>
                <c:rich>
                  <a:bodyPr/>
                  <a:lstStyle/>
                  <a:p>
                    <a:r>
                      <a:rPr lang="en-US" dirty="0">
                        <a:solidFill>
                          <a:schemeClr val="tx1"/>
                        </a:solidFill>
                      </a:rPr>
                      <a:t>GSP-eligible </a:t>
                    </a:r>
                    <a:r>
                      <a:rPr lang="en-US" dirty="0" smtClean="0">
                        <a:solidFill>
                          <a:schemeClr val="tx1"/>
                        </a:solidFill>
                      </a:rPr>
                      <a:t>lines (all</a:t>
                    </a:r>
                    <a:r>
                      <a:rPr lang="en-US" baseline="0" dirty="0" smtClean="0">
                        <a:solidFill>
                          <a:schemeClr val="tx1"/>
                        </a:solidFill>
                      </a:rPr>
                      <a:t> BDCs</a:t>
                    </a:r>
                    <a:r>
                      <a:rPr lang="en-US" dirty="0" smtClean="0">
                        <a:solidFill>
                          <a:schemeClr val="tx1"/>
                        </a:solidFill>
                      </a:rPr>
                      <a:t>),  </a:t>
                    </a:r>
                    <a:r>
                      <a:rPr lang="en-US" dirty="0" smtClean="0">
                        <a:solidFill>
                          <a:schemeClr val="tx1"/>
                        </a:solidFill>
                      </a:rPr>
                      <a:t>3,509, </a:t>
                    </a:r>
                    <a:r>
                      <a:rPr lang="en-US" dirty="0">
                        <a:solidFill>
                          <a:schemeClr val="tx1"/>
                        </a:solidFill>
                      </a:rPr>
                      <a:t>33%</a:t>
                    </a:r>
                    <a:endParaRPr lang="en-US" dirty="0"/>
                  </a:p>
                </c:rich>
              </c:tx>
              <c:dLblPos val="bestFit"/>
              <c:showLegendKey val="0"/>
              <c:showVal val="1"/>
              <c:showCatName val="1"/>
              <c:showSerName val="0"/>
              <c:showPercent val="1"/>
              <c:showBubbleSize val="0"/>
              <c:extLst>
                <c:ext xmlns:c15="http://schemas.microsoft.com/office/drawing/2012/chart" uri="{CE6537A1-D6FC-4f65-9D91-7224C49458BB}">
                  <c15:layout/>
                </c:ext>
              </c:extLst>
            </c:dLbl>
            <c:dLbl>
              <c:idx val="3"/>
              <c:layout>
                <c:manualLayout>
                  <c:x val="0.22229921259842536"/>
                  <c:y val="0.14146635195006282"/>
                </c:manualLayout>
              </c:layout>
              <c:tx>
                <c:rich>
                  <a:bodyPr/>
                  <a:lstStyle/>
                  <a:p>
                    <a:r>
                      <a:rPr lang="en-US" dirty="0">
                        <a:solidFill>
                          <a:schemeClr val="tx1"/>
                        </a:solidFill>
                      </a:rPr>
                      <a:t>MFN duty-free </a:t>
                    </a:r>
                    <a:r>
                      <a:rPr lang="en-US" dirty="0" smtClean="0">
                        <a:solidFill>
                          <a:schemeClr val="tx1"/>
                        </a:solidFill>
                      </a:rPr>
                      <a:t>lines,  </a:t>
                    </a:r>
                    <a:r>
                      <a:rPr lang="en-US" dirty="0" smtClean="0">
                        <a:solidFill>
                          <a:schemeClr val="tx1"/>
                        </a:solidFill>
                      </a:rPr>
                      <a:t>3,868, </a:t>
                    </a:r>
                    <a:r>
                      <a:rPr lang="en-US" dirty="0">
                        <a:solidFill>
                          <a:schemeClr val="tx1"/>
                        </a:solidFill>
                      </a:rPr>
                      <a:t>36%</a:t>
                    </a:r>
                  </a:p>
                </c:rich>
              </c:tx>
              <c:dLblPos val="bestFit"/>
              <c:showLegendKey val="0"/>
              <c:showVal val="1"/>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800" b="1">
                    <a:solidFill>
                      <a:schemeClr val="tx1"/>
                    </a:solidFill>
                  </a:defRPr>
                </a:pPr>
                <a:endParaRPr lang="en-US"/>
              </a:p>
            </c:txPr>
            <c:dLblPos val="inEnd"/>
            <c:showLegendKey val="0"/>
            <c:showVal val="1"/>
            <c:showCatName val="1"/>
            <c:showSerName val="0"/>
            <c:showPercent val="1"/>
            <c:showBubbleSize val="0"/>
            <c:showLeaderLines val="1"/>
            <c:extLst>
              <c:ext xmlns:c15="http://schemas.microsoft.com/office/drawing/2012/chart" uri="{CE6537A1-D6FC-4f65-9D91-7224C49458BB}"/>
            </c:extLst>
          </c:dLbls>
          <c:cat>
            <c:strRef>
              <c:f>'2012'!$A$2:$A$5</c:f>
              <c:strCache>
                <c:ptCount val="4"/>
                <c:pt idx="0">
                  <c:v>Dutiable imports</c:v>
                </c:pt>
                <c:pt idx="1">
                  <c:v>GSP-eligible imports (LCDs)</c:v>
                </c:pt>
                <c:pt idx="2">
                  <c:v>GSP-eligible imports (all)</c:v>
                </c:pt>
                <c:pt idx="3">
                  <c:v>MFN duty-free products</c:v>
                </c:pt>
              </c:strCache>
            </c:strRef>
          </c:cat>
          <c:val>
            <c:numRef>
              <c:f>'2012'!$B$2:$B$5</c:f>
              <c:numCache>
                <c:formatCode>_(* #,##0_);_(* \(#,##0\);_(* "-"??_);_(@_)</c:formatCode>
                <c:ptCount val="4"/>
                <c:pt idx="0" formatCode="#,##0">
                  <c:v>1868</c:v>
                </c:pt>
                <c:pt idx="1">
                  <c:v>1464</c:v>
                </c:pt>
                <c:pt idx="2">
                  <c:v>3511</c:v>
                </c:pt>
                <c:pt idx="3">
                  <c:v>3868</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0.xml.rels><?xml version="1.0" encoding="UTF-8" standalone="yes"?>
<Relationships xmlns="http://schemas.openxmlformats.org/package/2006/relationships"><Relationship Id="rId1" Type="http://schemas.openxmlformats.org/officeDocument/2006/relationships/image" Target="../media/image22.png"/></Relationships>
</file>

<file path=ppt/diagrams/_rels/data12.xml.rels><?xml version="1.0" encoding="UTF-8" standalone="yes"?>
<Relationships xmlns="http://schemas.openxmlformats.org/package/2006/relationships"><Relationship Id="rId2" Type="http://schemas.openxmlformats.org/officeDocument/2006/relationships/hyperlink" Target="http://www.cbp.gov/" TargetMode="External"/><Relationship Id="rId1" Type="http://schemas.openxmlformats.org/officeDocument/2006/relationships/hyperlink" Target="https://ustr.gov/issue-areas/trade-development/preference-programs/generalized-system-preference-gsp" TargetMode="External"/></Relationships>
</file>

<file path=ppt/diagrams/_rels/data13.xml.rels><?xml version="1.0" encoding="UTF-8" standalone="yes"?>
<Relationships xmlns="http://schemas.openxmlformats.org/package/2006/relationships"><Relationship Id="rId2" Type="http://schemas.openxmlformats.org/officeDocument/2006/relationships/hyperlink" Target="http://www.usitc.gov/tariff_affairs/tariff_databases.htm" TargetMode="External"/><Relationship Id="rId1" Type="http://schemas.openxmlformats.org/officeDocument/2006/relationships/hyperlink" Target="http://usitc.gov/tata/hts/bychapter/index.htm" TargetMode="External"/></Relationships>
</file>

<file path=ppt/diagrams/_rels/data14.xml.rels><?xml version="1.0" encoding="UTF-8" standalone="yes"?>
<Relationships xmlns="http://schemas.openxmlformats.org/package/2006/relationships"><Relationship Id="rId1" Type="http://schemas.openxmlformats.org/officeDocument/2006/relationships/hyperlink" Target="http://www.cpsc.gov/businfo/faq.html" TargetMode="External"/></Relationships>
</file>

<file path=ppt/diagrams/_rels/data15.xml.rels><?xml version="1.0" encoding="UTF-8" standalone="yes"?>
<Relationships xmlns="http://schemas.openxmlformats.org/package/2006/relationships"><Relationship Id="rId1" Type="http://schemas.openxmlformats.org/officeDocument/2006/relationships/hyperlink" Target="http://www.fda.gov/ForIndustry/FDABasicsforIndustry/default.htm" TargetMode="External"/></Relationships>
</file>

<file path=ppt/diagrams/_rels/data3.xml.rels><?xml version="1.0" encoding="UTF-8" standalone="yes"?>
<Relationships xmlns="http://schemas.openxmlformats.org/package/2006/relationships"><Relationship Id="rId2" Type="http://schemas.openxmlformats.org/officeDocument/2006/relationships/hyperlink" Target="https://ustr.gov/issue-areas/trade-development/preference-programs/generalized-system-preferences-gsp/gsp-program-i-0" TargetMode="External"/><Relationship Id="rId1" Type="http://schemas.openxmlformats.org/officeDocument/2006/relationships/hyperlink" Target="http://dataweb.usitc.gov/scripts/tariff_current.asp" TargetMode="External"/></Relationships>
</file>

<file path=ppt/diagrams/_rels/drawing10.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12.xml.rels><?xml version="1.0" encoding="UTF-8" standalone="yes"?>
<Relationships xmlns="http://schemas.openxmlformats.org/package/2006/relationships"><Relationship Id="rId2" Type="http://schemas.openxmlformats.org/officeDocument/2006/relationships/hyperlink" Target="http://www.cbp.gov/" TargetMode="External"/><Relationship Id="rId1" Type="http://schemas.openxmlformats.org/officeDocument/2006/relationships/hyperlink" Target="https://ustr.gov/issue-areas/trade-development/preference-programs/generalized-system-preference-gsp" TargetMode="External"/></Relationships>
</file>

<file path=ppt/diagrams/_rels/drawing13.xml.rels><?xml version="1.0" encoding="UTF-8" standalone="yes"?>
<Relationships xmlns="http://schemas.openxmlformats.org/package/2006/relationships"><Relationship Id="rId2" Type="http://schemas.openxmlformats.org/officeDocument/2006/relationships/hyperlink" Target="http://www.usitc.gov/tariff_affairs/tariff_databases.htm" TargetMode="External"/><Relationship Id="rId1" Type="http://schemas.openxmlformats.org/officeDocument/2006/relationships/hyperlink" Target="http://usitc.gov/tata/hts/bychapter/index.htm" TargetMode="External"/></Relationships>
</file>

<file path=ppt/diagrams/_rels/drawing14.xml.rels><?xml version="1.0" encoding="UTF-8" standalone="yes"?>
<Relationships xmlns="http://schemas.openxmlformats.org/package/2006/relationships"><Relationship Id="rId1" Type="http://schemas.openxmlformats.org/officeDocument/2006/relationships/hyperlink" Target="http://www.cpsc.gov/businfo/faq.html" TargetMode="External"/></Relationships>
</file>

<file path=ppt/diagrams/_rels/drawing15.xml.rels><?xml version="1.0" encoding="UTF-8" standalone="yes"?>
<Relationships xmlns="http://schemas.openxmlformats.org/package/2006/relationships"><Relationship Id="rId1" Type="http://schemas.openxmlformats.org/officeDocument/2006/relationships/hyperlink" Target="http://www.fda.gov/ForIndustry/FDABasicsforIndustry/default.htm"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s://ustr.gov/issue-areas/trade-development/preference-programs/generalized-system-preferences-gsp/gsp-program-i-0" TargetMode="External"/><Relationship Id="rId1" Type="http://schemas.openxmlformats.org/officeDocument/2006/relationships/hyperlink" Target="http://dataweb.usitc.gov/scripts/tariff_current.asp" TargetMode="Externa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031BBB-4A27-471B-95CF-CA0F1BF376CC}" type="doc">
      <dgm:prSet loTypeId="urn:microsoft.com/office/officeart/2008/layout/VerticalCurvedList" loCatId="list" qsTypeId="urn:microsoft.com/office/officeart/2005/8/quickstyle/simple5" qsCatId="simple" csTypeId="urn:microsoft.com/office/officeart/2005/8/colors/accent3_5" csCatId="accent3" phldr="1"/>
      <dgm:spPr/>
      <dgm:t>
        <a:bodyPr/>
        <a:lstStyle/>
        <a:p>
          <a:endParaRPr lang="en-US"/>
        </a:p>
      </dgm:t>
    </dgm:pt>
    <dgm:pt modelId="{21949131-8204-48B4-95BB-77BE24062BE8}">
      <dgm:prSet phldrT="[Text]"/>
      <dgm:spPr/>
      <dgm:t>
        <a:bodyPr/>
        <a:lstStyle/>
        <a:p>
          <a:r>
            <a:rPr lang="en-US" b="1" dirty="0" smtClean="0">
              <a:latin typeface="Arial" charset="0"/>
            </a:rPr>
            <a:t>Overview of the U.S. GSP Program </a:t>
          </a:r>
          <a:endParaRPr lang="en-US" dirty="0"/>
        </a:p>
      </dgm:t>
    </dgm:pt>
    <dgm:pt modelId="{A0D57142-36D6-46A4-ABF7-6FDDDF090A72}" type="parTrans" cxnId="{52956521-D4C2-4FE6-90D5-933900FB36B5}">
      <dgm:prSet/>
      <dgm:spPr/>
      <dgm:t>
        <a:bodyPr/>
        <a:lstStyle/>
        <a:p>
          <a:endParaRPr lang="en-US"/>
        </a:p>
      </dgm:t>
    </dgm:pt>
    <dgm:pt modelId="{E9C19856-8F84-4CB0-87D1-14A7B61C5929}" type="sibTrans" cxnId="{52956521-D4C2-4FE6-90D5-933900FB36B5}">
      <dgm:prSet/>
      <dgm:spPr/>
      <dgm:t>
        <a:bodyPr/>
        <a:lstStyle/>
        <a:p>
          <a:endParaRPr lang="en-US"/>
        </a:p>
      </dgm:t>
    </dgm:pt>
    <dgm:pt modelId="{9C472228-7D25-42A5-A672-C6BDDDE27332}">
      <dgm:prSet/>
      <dgm:spPr/>
      <dgm:t>
        <a:bodyPr/>
        <a:lstStyle/>
        <a:p>
          <a:r>
            <a:rPr lang="en-US" b="1" dirty="0" smtClean="0">
              <a:latin typeface="Arial" charset="0"/>
            </a:rPr>
            <a:t>Brazil GSP exports to the U.S. </a:t>
          </a:r>
        </a:p>
      </dgm:t>
    </dgm:pt>
    <dgm:pt modelId="{B387228C-0258-4E6F-9A37-AB20D7FD13AC}" type="parTrans" cxnId="{59AF453A-26FA-4D36-A4A4-01F4DAAB79A2}">
      <dgm:prSet/>
      <dgm:spPr/>
      <dgm:t>
        <a:bodyPr/>
        <a:lstStyle/>
        <a:p>
          <a:endParaRPr lang="en-US"/>
        </a:p>
      </dgm:t>
    </dgm:pt>
    <dgm:pt modelId="{CD3CAFC8-41C4-475C-BD3B-0266A48FB930}" type="sibTrans" cxnId="{59AF453A-26FA-4D36-A4A4-01F4DAAB79A2}">
      <dgm:prSet/>
      <dgm:spPr/>
      <dgm:t>
        <a:bodyPr/>
        <a:lstStyle/>
        <a:p>
          <a:endParaRPr lang="en-US"/>
        </a:p>
      </dgm:t>
    </dgm:pt>
    <dgm:pt modelId="{D4324E56-4999-4352-A330-D3B03713A588}">
      <dgm:prSet/>
      <dgm:spPr/>
      <dgm:t>
        <a:bodyPr/>
        <a:lstStyle/>
        <a:p>
          <a:r>
            <a:rPr lang="en-US" b="1" dirty="0" smtClean="0">
              <a:latin typeface="Arial" charset="0"/>
            </a:rPr>
            <a:t>The MTB process and other export program issues</a:t>
          </a:r>
        </a:p>
      </dgm:t>
    </dgm:pt>
    <dgm:pt modelId="{3DD644FD-6F8B-4A82-8347-D9D51D84A408}" type="parTrans" cxnId="{DAABC536-30C3-41C2-A5EC-000771915C38}">
      <dgm:prSet/>
      <dgm:spPr/>
      <dgm:t>
        <a:bodyPr/>
        <a:lstStyle/>
        <a:p>
          <a:endParaRPr lang="en-US"/>
        </a:p>
      </dgm:t>
    </dgm:pt>
    <dgm:pt modelId="{39EBCF18-091A-44E2-ACD5-5814E4AC743A}" type="sibTrans" cxnId="{DAABC536-30C3-41C2-A5EC-000771915C38}">
      <dgm:prSet/>
      <dgm:spPr/>
      <dgm:t>
        <a:bodyPr/>
        <a:lstStyle/>
        <a:p>
          <a:endParaRPr lang="en-US"/>
        </a:p>
      </dgm:t>
    </dgm:pt>
    <dgm:pt modelId="{5B91FA1F-82BF-41B7-A9C9-CBE1753DDF25}" type="pres">
      <dgm:prSet presAssocID="{93031BBB-4A27-471B-95CF-CA0F1BF376CC}" presName="Name0" presStyleCnt="0">
        <dgm:presLayoutVars>
          <dgm:chMax val="7"/>
          <dgm:chPref val="7"/>
          <dgm:dir/>
        </dgm:presLayoutVars>
      </dgm:prSet>
      <dgm:spPr/>
      <dgm:t>
        <a:bodyPr/>
        <a:lstStyle/>
        <a:p>
          <a:endParaRPr lang="en-US"/>
        </a:p>
      </dgm:t>
    </dgm:pt>
    <dgm:pt modelId="{D6DCB60D-EF1B-4C10-B264-ED32C29353D9}" type="pres">
      <dgm:prSet presAssocID="{93031BBB-4A27-471B-95CF-CA0F1BF376CC}" presName="Name1" presStyleCnt="0"/>
      <dgm:spPr/>
    </dgm:pt>
    <dgm:pt modelId="{C5F8AA73-CF95-4F64-B99B-B9AACFEE8BE1}" type="pres">
      <dgm:prSet presAssocID="{93031BBB-4A27-471B-95CF-CA0F1BF376CC}" presName="cycle" presStyleCnt="0"/>
      <dgm:spPr/>
    </dgm:pt>
    <dgm:pt modelId="{473C0AB8-3424-4C3A-A163-8C8B344C5EB0}" type="pres">
      <dgm:prSet presAssocID="{93031BBB-4A27-471B-95CF-CA0F1BF376CC}" presName="srcNode" presStyleLbl="node1" presStyleIdx="0" presStyleCnt="3"/>
      <dgm:spPr/>
    </dgm:pt>
    <dgm:pt modelId="{DD685D9E-B8B9-42FE-871B-590FBC69CCC0}" type="pres">
      <dgm:prSet presAssocID="{93031BBB-4A27-471B-95CF-CA0F1BF376CC}" presName="conn" presStyleLbl="parChTrans1D2" presStyleIdx="0" presStyleCnt="1"/>
      <dgm:spPr/>
      <dgm:t>
        <a:bodyPr/>
        <a:lstStyle/>
        <a:p>
          <a:endParaRPr lang="en-US"/>
        </a:p>
      </dgm:t>
    </dgm:pt>
    <dgm:pt modelId="{BF98E504-4E42-4B28-BC8C-067042F557CF}" type="pres">
      <dgm:prSet presAssocID="{93031BBB-4A27-471B-95CF-CA0F1BF376CC}" presName="extraNode" presStyleLbl="node1" presStyleIdx="0" presStyleCnt="3"/>
      <dgm:spPr/>
    </dgm:pt>
    <dgm:pt modelId="{40451825-ACFA-494C-9CA4-B5DF34AEC42A}" type="pres">
      <dgm:prSet presAssocID="{93031BBB-4A27-471B-95CF-CA0F1BF376CC}" presName="dstNode" presStyleLbl="node1" presStyleIdx="0" presStyleCnt="3"/>
      <dgm:spPr/>
    </dgm:pt>
    <dgm:pt modelId="{5AEC03EC-5C64-46AA-896A-B8917077420C}" type="pres">
      <dgm:prSet presAssocID="{21949131-8204-48B4-95BB-77BE24062BE8}" presName="text_1" presStyleLbl="node1" presStyleIdx="0" presStyleCnt="3">
        <dgm:presLayoutVars>
          <dgm:bulletEnabled val="1"/>
        </dgm:presLayoutVars>
      </dgm:prSet>
      <dgm:spPr/>
      <dgm:t>
        <a:bodyPr/>
        <a:lstStyle/>
        <a:p>
          <a:endParaRPr lang="en-US"/>
        </a:p>
      </dgm:t>
    </dgm:pt>
    <dgm:pt modelId="{DF687F36-149A-4B0A-9887-E8D65A79B942}" type="pres">
      <dgm:prSet presAssocID="{21949131-8204-48B4-95BB-77BE24062BE8}" presName="accent_1" presStyleCnt="0"/>
      <dgm:spPr/>
    </dgm:pt>
    <dgm:pt modelId="{3153F29F-F76C-4066-8DFD-272EFFEF5C9E}" type="pres">
      <dgm:prSet presAssocID="{21949131-8204-48B4-95BB-77BE24062BE8}" presName="accentRepeatNode" presStyleLbl="solidFgAcc1" presStyleIdx="0" presStyleCnt="3" custScaleX="51666" custScaleY="55873"/>
      <dgm:spPr>
        <a:ln>
          <a:noFill/>
        </a:ln>
        <a:effectLst/>
        <a:scene3d>
          <a:camera prst="orthographicFront">
            <a:rot lat="0" lon="0" rev="0"/>
          </a:camera>
          <a:lightRig rig="contrasting" dir="t">
            <a:rot lat="0" lon="0" rev="7800000"/>
          </a:lightRig>
        </a:scene3d>
        <a:sp3d>
          <a:bevelT w="139700" h="139700"/>
        </a:sp3d>
      </dgm:spPr>
    </dgm:pt>
    <dgm:pt modelId="{963FB4FD-6E58-45E3-8CE9-9E50C7E784D3}" type="pres">
      <dgm:prSet presAssocID="{9C472228-7D25-42A5-A672-C6BDDDE27332}" presName="text_2" presStyleLbl="node1" presStyleIdx="1" presStyleCnt="3">
        <dgm:presLayoutVars>
          <dgm:bulletEnabled val="1"/>
        </dgm:presLayoutVars>
      </dgm:prSet>
      <dgm:spPr/>
      <dgm:t>
        <a:bodyPr/>
        <a:lstStyle/>
        <a:p>
          <a:endParaRPr lang="en-US"/>
        </a:p>
      </dgm:t>
    </dgm:pt>
    <dgm:pt modelId="{E34A8849-83E8-4715-972B-E84CE012CD56}" type="pres">
      <dgm:prSet presAssocID="{9C472228-7D25-42A5-A672-C6BDDDE27332}" presName="accent_2" presStyleCnt="0"/>
      <dgm:spPr/>
    </dgm:pt>
    <dgm:pt modelId="{BF6D0636-8979-467C-8869-A62F04EEC727}" type="pres">
      <dgm:prSet presAssocID="{9C472228-7D25-42A5-A672-C6BDDDE27332}" presName="accentRepeatNode" presStyleLbl="solidFgAcc1" presStyleIdx="1" presStyleCnt="3" custScaleX="51666" custScaleY="55873"/>
      <dgm:spPr>
        <a:ln>
          <a:noFill/>
        </a:ln>
        <a:effectLst/>
        <a:scene3d>
          <a:camera prst="orthographicFront">
            <a:rot lat="0" lon="0" rev="0"/>
          </a:camera>
          <a:lightRig rig="contrasting" dir="t">
            <a:rot lat="0" lon="0" rev="7800000"/>
          </a:lightRig>
        </a:scene3d>
        <a:sp3d>
          <a:bevelT w="139700" h="139700"/>
        </a:sp3d>
      </dgm:spPr>
    </dgm:pt>
    <dgm:pt modelId="{BB3F42E3-D2A4-4CCA-820F-1F1EA99BD8C9}" type="pres">
      <dgm:prSet presAssocID="{D4324E56-4999-4352-A330-D3B03713A588}" presName="text_3" presStyleLbl="node1" presStyleIdx="2" presStyleCnt="3">
        <dgm:presLayoutVars>
          <dgm:bulletEnabled val="1"/>
        </dgm:presLayoutVars>
      </dgm:prSet>
      <dgm:spPr/>
      <dgm:t>
        <a:bodyPr/>
        <a:lstStyle/>
        <a:p>
          <a:endParaRPr lang="en-US"/>
        </a:p>
      </dgm:t>
    </dgm:pt>
    <dgm:pt modelId="{A88BD23C-3987-4A94-B3C3-58BB5EC56FB7}" type="pres">
      <dgm:prSet presAssocID="{D4324E56-4999-4352-A330-D3B03713A588}" presName="accent_3" presStyleCnt="0"/>
      <dgm:spPr/>
    </dgm:pt>
    <dgm:pt modelId="{B1F19174-52F7-4E4A-8EB9-0D8AC1401656}" type="pres">
      <dgm:prSet presAssocID="{D4324E56-4999-4352-A330-D3B03713A588}" presName="accentRepeatNode" presStyleLbl="solidFgAcc1" presStyleIdx="2" presStyleCnt="3" custScaleX="51666" custScaleY="55873"/>
      <dgm:spPr>
        <a:ln>
          <a:noFill/>
        </a:ln>
        <a:effectLst/>
        <a:scene3d>
          <a:camera prst="orthographicFront">
            <a:rot lat="0" lon="0" rev="0"/>
          </a:camera>
          <a:lightRig rig="contrasting" dir="t">
            <a:rot lat="0" lon="0" rev="7800000"/>
          </a:lightRig>
        </a:scene3d>
        <a:sp3d>
          <a:bevelT w="139700" h="139700"/>
        </a:sp3d>
      </dgm:spPr>
    </dgm:pt>
  </dgm:ptLst>
  <dgm:cxnLst>
    <dgm:cxn modelId="{9858E477-58F2-4AE3-B204-50DB2BE19201}" type="presOf" srcId="{E9C19856-8F84-4CB0-87D1-14A7B61C5929}" destId="{DD685D9E-B8B9-42FE-871B-590FBC69CCC0}" srcOrd="0" destOrd="0" presId="urn:microsoft.com/office/officeart/2008/layout/VerticalCurvedList"/>
    <dgm:cxn modelId="{A9E67DAD-D078-44C9-A38C-10EDEA2873EA}" type="presOf" srcId="{21949131-8204-48B4-95BB-77BE24062BE8}" destId="{5AEC03EC-5C64-46AA-896A-B8917077420C}" srcOrd="0" destOrd="0" presId="urn:microsoft.com/office/officeart/2008/layout/VerticalCurvedList"/>
    <dgm:cxn modelId="{BD39C0AC-215F-4383-8844-85C4B2220E8A}" type="presOf" srcId="{D4324E56-4999-4352-A330-D3B03713A588}" destId="{BB3F42E3-D2A4-4CCA-820F-1F1EA99BD8C9}" srcOrd="0" destOrd="0" presId="urn:microsoft.com/office/officeart/2008/layout/VerticalCurvedList"/>
    <dgm:cxn modelId="{6C3EDBF6-A4A2-41FE-AE71-07D7B5F9D803}" type="presOf" srcId="{93031BBB-4A27-471B-95CF-CA0F1BF376CC}" destId="{5B91FA1F-82BF-41B7-A9C9-CBE1753DDF25}" srcOrd="0" destOrd="0" presId="urn:microsoft.com/office/officeart/2008/layout/VerticalCurvedList"/>
    <dgm:cxn modelId="{6AA94AFC-1724-4890-ACC3-3D633BC8A8DC}" type="presOf" srcId="{9C472228-7D25-42A5-A672-C6BDDDE27332}" destId="{963FB4FD-6E58-45E3-8CE9-9E50C7E784D3}" srcOrd="0" destOrd="0" presId="urn:microsoft.com/office/officeart/2008/layout/VerticalCurvedList"/>
    <dgm:cxn modelId="{DAABC536-30C3-41C2-A5EC-000771915C38}" srcId="{93031BBB-4A27-471B-95CF-CA0F1BF376CC}" destId="{D4324E56-4999-4352-A330-D3B03713A588}" srcOrd="2" destOrd="0" parTransId="{3DD644FD-6F8B-4A82-8347-D9D51D84A408}" sibTransId="{39EBCF18-091A-44E2-ACD5-5814E4AC743A}"/>
    <dgm:cxn modelId="{52956521-D4C2-4FE6-90D5-933900FB36B5}" srcId="{93031BBB-4A27-471B-95CF-CA0F1BF376CC}" destId="{21949131-8204-48B4-95BB-77BE24062BE8}" srcOrd="0" destOrd="0" parTransId="{A0D57142-36D6-46A4-ABF7-6FDDDF090A72}" sibTransId="{E9C19856-8F84-4CB0-87D1-14A7B61C5929}"/>
    <dgm:cxn modelId="{59AF453A-26FA-4D36-A4A4-01F4DAAB79A2}" srcId="{93031BBB-4A27-471B-95CF-CA0F1BF376CC}" destId="{9C472228-7D25-42A5-A672-C6BDDDE27332}" srcOrd="1" destOrd="0" parTransId="{B387228C-0258-4E6F-9A37-AB20D7FD13AC}" sibTransId="{CD3CAFC8-41C4-475C-BD3B-0266A48FB930}"/>
    <dgm:cxn modelId="{98914DF7-DAE5-4104-87A9-BC5B8BFD26D6}" type="presParOf" srcId="{5B91FA1F-82BF-41B7-A9C9-CBE1753DDF25}" destId="{D6DCB60D-EF1B-4C10-B264-ED32C29353D9}" srcOrd="0" destOrd="0" presId="urn:microsoft.com/office/officeart/2008/layout/VerticalCurvedList"/>
    <dgm:cxn modelId="{F5D73775-8159-4A4D-A519-92DD58B58F04}" type="presParOf" srcId="{D6DCB60D-EF1B-4C10-B264-ED32C29353D9}" destId="{C5F8AA73-CF95-4F64-B99B-B9AACFEE8BE1}" srcOrd="0" destOrd="0" presId="urn:microsoft.com/office/officeart/2008/layout/VerticalCurvedList"/>
    <dgm:cxn modelId="{D032CE4B-0AF2-4871-98D5-BA8FE761CD55}" type="presParOf" srcId="{C5F8AA73-CF95-4F64-B99B-B9AACFEE8BE1}" destId="{473C0AB8-3424-4C3A-A163-8C8B344C5EB0}" srcOrd="0" destOrd="0" presId="urn:microsoft.com/office/officeart/2008/layout/VerticalCurvedList"/>
    <dgm:cxn modelId="{BC038F0B-0B06-48DF-AB54-EFDFF00CF48B}" type="presParOf" srcId="{C5F8AA73-CF95-4F64-B99B-B9AACFEE8BE1}" destId="{DD685D9E-B8B9-42FE-871B-590FBC69CCC0}" srcOrd="1" destOrd="0" presId="urn:microsoft.com/office/officeart/2008/layout/VerticalCurvedList"/>
    <dgm:cxn modelId="{FB30F3B2-0B02-4406-B21A-7F655090224C}" type="presParOf" srcId="{C5F8AA73-CF95-4F64-B99B-B9AACFEE8BE1}" destId="{BF98E504-4E42-4B28-BC8C-067042F557CF}" srcOrd="2" destOrd="0" presId="urn:microsoft.com/office/officeart/2008/layout/VerticalCurvedList"/>
    <dgm:cxn modelId="{01490DC6-3F1F-4FC1-A12D-707D8BC680DC}" type="presParOf" srcId="{C5F8AA73-CF95-4F64-B99B-B9AACFEE8BE1}" destId="{40451825-ACFA-494C-9CA4-B5DF34AEC42A}" srcOrd="3" destOrd="0" presId="urn:microsoft.com/office/officeart/2008/layout/VerticalCurvedList"/>
    <dgm:cxn modelId="{AC906E5B-B472-405B-A04D-8F38064DE27A}" type="presParOf" srcId="{D6DCB60D-EF1B-4C10-B264-ED32C29353D9}" destId="{5AEC03EC-5C64-46AA-896A-B8917077420C}" srcOrd="1" destOrd="0" presId="urn:microsoft.com/office/officeart/2008/layout/VerticalCurvedList"/>
    <dgm:cxn modelId="{00BD7C13-022F-4303-9B25-0A6D4DAA527A}" type="presParOf" srcId="{D6DCB60D-EF1B-4C10-B264-ED32C29353D9}" destId="{DF687F36-149A-4B0A-9887-E8D65A79B942}" srcOrd="2" destOrd="0" presId="urn:microsoft.com/office/officeart/2008/layout/VerticalCurvedList"/>
    <dgm:cxn modelId="{22A6884B-CE00-4D3D-90BF-3EC832ED3429}" type="presParOf" srcId="{DF687F36-149A-4B0A-9887-E8D65A79B942}" destId="{3153F29F-F76C-4066-8DFD-272EFFEF5C9E}" srcOrd="0" destOrd="0" presId="urn:microsoft.com/office/officeart/2008/layout/VerticalCurvedList"/>
    <dgm:cxn modelId="{37650EA7-2A63-4A3A-9F47-B2274FA35C2D}" type="presParOf" srcId="{D6DCB60D-EF1B-4C10-B264-ED32C29353D9}" destId="{963FB4FD-6E58-45E3-8CE9-9E50C7E784D3}" srcOrd="3" destOrd="0" presId="urn:microsoft.com/office/officeart/2008/layout/VerticalCurvedList"/>
    <dgm:cxn modelId="{1126D491-A777-405F-A865-CF3A0E20B6D0}" type="presParOf" srcId="{D6DCB60D-EF1B-4C10-B264-ED32C29353D9}" destId="{E34A8849-83E8-4715-972B-E84CE012CD56}" srcOrd="4" destOrd="0" presId="urn:microsoft.com/office/officeart/2008/layout/VerticalCurvedList"/>
    <dgm:cxn modelId="{51CFE73E-4610-4ABE-A7AB-EF7A7A6E13C2}" type="presParOf" srcId="{E34A8849-83E8-4715-972B-E84CE012CD56}" destId="{BF6D0636-8979-467C-8869-A62F04EEC727}" srcOrd="0" destOrd="0" presId="urn:microsoft.com/office/officeart/2008/layout/VerticalCurvedList"/>
    <dgm:cxn modelId="{18B1EA4F-9484-42A0-AC8C-DA22BB0AF26F}" type="presParOf" srcId="{D6DCB60D-EF1B-4C10-B264-ED32C29353D9}" destId="{BB3F42E3-D2A4-4CCA-820F-1F1EA99BD8C9}" srcOrd="5" destOrd="0" presId="urn:microsoft.com/office/officeart/2008/layout/VerticalCurvedList"/>
    <dgm:cxn modelId="{48E5DED3-0149-4E5A-9708-CC17CD28C253}" type="presParOf" srcId="{D6DCB60D-EF1B-4C10-B264-ED32C29353D9}" destId="{A88BD23C-3987-4A94-B3C3-58BB5EC56FB7}" srcOrd="6" destOrd="0" presId="urn:microsoft.com/office/officeart/2008/layout/VerticalCurvedList"/>
    <dgm:cxn modelId="{D2AC65CE-D711-48E0-88C8-3C92445C23AB}" type="presParOf" srcId="{A88BD23C-3987-4A94-B3C3-58BB5EC56FB7}" destId="{B1F19174-52F7-4E4A-8EB9-0D8AC140165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B8ACDC2-0569-4195-A172-627D4FAC0B0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60034722-A99F-48AC-9794-45B29C3551C8}">
      <dgm:prSet/>
      <dgm:spPr/>
      <dgm:t>
        <a:bodyPr/>
        <a:lstStyle/>
        <a:p>
          <a:pPr rtl="0"/>
          <a:r>
            <a:rPr lang="en-US" dirty="0" smtClean="0">
              <a:solidFill>
                <a:schemeClr val="accent3"/>
              </a:solidFill>
            </a:rPr>
            <a:t>Petitions submitted to US International Trade Commission</a:t>
          </a:r>
          <a:r>
            <a:rPr lang="en-US" dirty="0" smtClean="0"/>
            <a:t>	</a:t>
          </a:r>
          <a:endParaRPr lang="en-US" dirty="0"/>
        </a:p>
      </dgm:t>
    </dgm:pt>
    <dgm:pt modelId="{C00E8A48-8391-4558-8F95-80E7CC538548}" type="parTrans" cxnId="{353E4E72-4074-4E93-9FC9-F8C02D7FD12B}">
      <dgm:prSet/>
      <dgm:spPr/>
      <dgm:t>
        <a:bodyPr/>
        <a:lstStyle/>
        <a:p>
          <a:endParaRPr lang="en-US"/>
        </a:p>
      </dgm:t>
    </dgm:pt>
    <dgm:pt modelId="{382959D5-87C7-48AC-8D3A-9474C209A9F8}" type="sibTrans" cxnId="{353E4E72-4074-4E93-9FC9-F8C02D7FD12B}">
      <dgm:prSet/>
      <dgm:spPr/>
      <dgm:t>
        <a:bodyPr/>
        <a:lstStyle/>
        <a:p>
          <a:endParaRPr lang="en-US"/>
        </a:p>
      </dgm:t>
    </dgm:pt>
    <dgm:pt modelId="{809DB719-6F3A-42A2-9FD3-25D29F7C4BA8}" type="pres">
      <dgm:prSet presAssocID="{2B8ACDC2-0569-4195-A172-627D4FAC0B00}" presName="linearFlow" presStyleCnt="0">
        <dgm:presLayoutVars>
          <dgm:dir/>
          <dgm:resizeHandles val="exact"/>
        </dgm:presLayoutVars>
      </dgm:prSet>
      <dgm:spPr/>
      <dgm:t>
        <a:bodyPr/>
        <a:lstStyle/>
        <a:p>
          <a:endParaRPr lang="en-US"/>
        </a:p>
      </dgm:t>
    </dgm:pt>
    <dgm:pt modelId="{3B77C5F9-9D28-4FB8-B416-838858054C1B}" type="pres">
      <dgm:prSet presAssocID="{60034722-A99F-48AC-9794-45B29C3551C8}" presName="composite" presStyleCnt="0"/>
      <dgm:spPr/>
    </dgm:pt>
    <dgm:pt modelId="{F0110F11-8BB2-426C-88CB-97D75269B22F}" type="pres">
      <dgm:prSet presAssocID="{60034722-A99F-48AC-9794-45B29C3551C8}" presName="imgShp" presStyleLbl="fgImgPlace1" presStyleIdx="0" presStyleCnt="1"/>
      <dgm:spPr>
        <a:blipFill rotWithShape="1">
          <a:blip xmlns:r="http://schemas.openxmlformats.org/officeDocument/2006/relationships" r:embed="rId1"/>
          <a:stretch>
            <a:fillRect/>
          </a:stretch>
        </a:blipFill>
      </dgm:spPr>
    </dgm:pt>
    <dgm:pt modelId="{86D1BA5B-0CA6-4152-89ED-4DB84F6F4F7D}" type="pres">
      <dgm:prSet presAssocID="{60034722-A99F-48AC-9794-45B29C3551C8}" presName="txShp" presStyleLbl="node1" presStyleIdx="0" presStyleCnt="1">
        <dgm:presLayoutVars>
          <dgm:bulletEnabled val="1"/>
        </dgm:presLayoutVars>
      </dgm:prSet>
      <dgm:spPr/>
      <dgm:t>
        <a:bodyPr/>
        <a:lstStyle/>
        <a:p>
          <a:endParaRPr lang="en-US"/>
        </a:p>
      </dgm:t>
    </dgm:pt>
  </dgm:ptLst>
  <dgm:cxnLst>
    <dgm:cxn modelId="{353E4E72-4074-4E93-9FC9-F8C02D7FD12B}" srcId="{2B8ACDC2-0569-4195-A172-627D4FAC0B00}" destId="{60034722-A99F-48AC-9794-45B29C3551C8}" srcOrd="0" destOrd="0" parTransId="{C00E8A48-8391-4558-8F95-80E7CC538548}" sibTransId="{382959D5-87C7-48AC-8D3A-9474C209A9F8}"/>
    <dgm:cxn modelId="{6E4039E4-CBDC-485A-B2BD-AFBADC29EFDA}" type="presOf" srcId="{60034722-A99F-48AC-9794-45B29C3551C8}" destId="{86D1BA5B-0CA6-4152-89ED-4DB84F6F4F7D}" srcOrd="0" destOrd="0" presId="urn:microsoft.com/office/officeart/2005/8/layout/vList3"/>
    <dgm:cxn modelId="{7E537E2E-3133-4E56-BD0D-7C1CF8BAA5B1}" type="presOf" srcId="{2B8ACDC2-0569-4195-A172-627D4FAC0B00}" destId="{809DB719-6F3A-42A2-9FD3-25D29F7C4BA8}" srcOrd="0" destOrd="0" presId="urn:microsoft.com/office/officeart/2005/8/layout/vList3"/>
    <dgm:cxn modelId="{B12EF91D-0B64-4F95-A2EF-200677C3CFED}" type="presParOf" srcId="{809DB719-6F3A-42A2-9FD3-25D29F7C4BA8}" destId="{3B77C5F9-9D28-4FB8-B416-838858054C1B}" srcOrd="0" destOrd="0" presId="urn:microsoft.com/office/officeart/2005/8/layout/vList3"/>
    <dgm:cxn modelId="{F3A35090-D915-453E-91CF-8BEF6535F17D}" type="presParOf" srcId="{3B77C5F9-9D28-4FB8-B416-838858054C1B}" destId="{F0110F11-8BB2-426C-88CB-97D75269B22F}" srcOrd="0" destOrd="0" presId="urn:microsoft.com/office/officeart/2005/8/layout/vList3"/>
    <dgm:cxn modelId="{A3641A97-9000-4841-991C-B1E4FD01B90A}" type="presParOf" srcId="{3B77C5F9-9D28-4FB8-B416-838858054C1B}" destId="{86D1BA5B-0CA6-4152-89ED-4DB84F6F4F7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8FAD82A-9C56-41E4-A38F-69F78BB5CB6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CA67F1F-F823-4582-B904-C86EB593B4B1}">
      <dgm:prSet/>
      <dgm:spPr/>
      <dgm:t>
        <a:bodyPr/>
        <a:lstStyle/>
        <a:p>
          <a:pPr rtl="0"/>
          <a:r>
            <a:rPr lang="en-US" u="sng" dirty="0" smtClean="0"/>
            <a:t>ITC Issues Public  Report to Congress</a:t>
          </a:r>
          <a:br>
            <a:rPr lang="en-US" u="sng" dirty="0" smtClean="0"/>
          </a:br>
          <a:endParaRPr lang="en-US" dirty="0"/>
        </a:p>
      </dgm:t>
    </dgm:pt>
    <dgm:pt modelId="{C906F049-3685-4350-AF82-7F82DE1B4BBF}" type="parTrans" cxnId="{0B67EDB9-B133-4A13-82D3-B372E83DC7DF}">
      <dgm:prSet/>
      <dgm:spPr/>
      <dgm:t>
        <a:bodyPr/>
        <a:lstStyle/>
        <a:p>
          <a:endParaRPr lang="en-US"/>
        </a:p>
      </dgm:t>
    </dgm:pt>
    <dgm:pt modelId="{4F7DD32F-DA70-4452-987D-E78F5B7F67BD}" type="sibTrans" cxnId="{0B67EDB9-B133-4A13-82D3-B372E83DC7DF}">
      <dgm:prSet/>
      <dgm:spPr/>
      <dgm:t>
        <a:bodyPr/>
        <a:lstStyle/>
        <a:p>
          <a:endParaRPr lang="en-US"/>
        </a:p>
      </dgm:t>
    </dgm:pt>
    <dgm:pt modelId="{F34BB8FB-27BA-4624-88C6-9229118AA3A4}" type="pres">
      <dgm:prSet presAssocID="{98FAD82A-9C56-41E4-A38F-69F78BB5CB6F}" presName="vert0" presStyleCnt="0">
        <dgm:presLayoutVars>
          <dgm:dir/>
          <dgm:animOne val="branch"/>
          <dgm:animLvl val="lvl"/>
        </dgm:presLayoutVars>
      </dgm:prSet>
      <dgm:spPr/>
      <dgm:t>
        <a:bodyPr/>
        <a:lstStyle/>
        <a:p>
          <a:endParaRPr lang="en-US"/>
        </a:p>
      </dgm:t>
    </dgm:pt>
    <dgm:pt modelId="{4E1E17A2-A549-4277-85B7-677716D634CB}" type="pres">
      <dgm:prSet presAssocID="{ACA67F1F-F823-4582-B904-C86EB593B4B1}" presName="thickLine" presStyleLbl="alignNode1" presStyleIdx="0" presStyleCnt="1" custLinFactNeighborY="-31627"/>
      <dgm:spPr/>
    </dgm:pt>
    <dgm:pt modelId="{0C11070E-AF60-48ED-B72C-BA609C908E76}" type="pres">
      <dgm:prSet presAssocID="{ACA67F1F-F823-4582-B904-C86EB593B4B1}" presName="horz1" presStyleCnt="0"/>
      <dgm:spPr/>
    </dgm:pt>
    <dgm:pt modelId="{BF978653-0BC3-4506-8EBD-278AF1ABA9FC}" type="pres">
      <dgm:prSet presAssocID="{ACA67F1F-F823-4582-B904-C86EB593B4B1}" presName="tx1" presStyleLbl="revTx" presStyleIdx="0" presStyleCnt="1"/>
      <dgm:spPr/>
      <dgm:t>
        <a:bodyPr/>
        <a:lstStyle/>
        <a:p>
          <a:endParaRPr lang="en-US"/>
        </a:p>
      </dgm:t>
    </dgm:pt>
    <dgm:pt modelId="{8FC5D4A6-F339-41A0-A46B-5A0445BFFC83}" type="pres">
      <dgm:prSet presAssocID="{ACA67F1F-F823-4582-B904-C86EB593B4B1}" presName="vert1" presStyleCnt="0"/>
      <dgm:spPr/>
    </dgm:pt>
  </dgm:ptLst>
  <dgm:cxnLst>
    <dgm:cxn modelId="{35FDC7BB-D3B3-436C-8E91-8F600301CCFC}" type="presOf" srcId="{98FAD82A-9C56-41E4-A38F-69F78BB5CB6F}" destId="{F34BB8FB-27BA-4624-88C6-9229118AA3A4}" srcOrd="0" destOrd="0" presId="urn:microsoft.com/office/officeart/2008/layout/LinedList"/>
    <dgm:cxn modelId="{DD0542A5-49CD-45DB-A48A-F4DDD31753DA}" type="presOf" srcId="{ACA67F1F-F823-4582-B904-C86EB593B4B1}" destId="{BF978653-0BC3-4506-8EBD-278AF1ABA9FC}" srcOrd="0" destOrd="0" presId="urn:microsoft.com/office/officeart/2008/layout/LinedList"/>
    <dgm:cxn modelId="{0B67EDB9-B133-4A13-82D3-B372E83DC7DF}" srcId="{98FAD82A-9C56-41E4-A38F-69F78BB5CB6F}" destId="{ACA67F1F-F823-4582-B904-C86EB593B4B1}" srcOrd="0" destOrd="0" parTransId="{C906F049-3685-4350-AF82-7F82DE1B4BBF}" sibTransId="{4F7DD32F-DA70-4452-987D-E78F5B7F67BD}"/>
    <dgm:cxn modelId="{2E1DACA2-1706-43A7-9BA7-A5AF95281910}" type="presParOf" srcId="{F34BB8FB-27BA-4624-88C6-9229118AA3A4}" destId="{4E1E17A2-A549-4277-85B7-677716D634CB}" srcOrd="0" destOrd="0" presId="urn:microsoft.com/office/officeart/2008/layout/LinedList"/>
    <dgm:cxn modelId="{2616A16C-0A7E-4E7A-9762-0E192283E83A}" type="presParOf" srcId="{F34BB8FB-27BA-4624-88C6-9229118AA3A4}" destId="{0C11070E-AF60-48ED-B72C-BA609C908E76}" srcOrd="1" destOrd="0" presId="urn:microsoft.com/office/officeart/2008/layout/LinedList"/>
    <dgm:cxn modelId="{F40AC389-6252-4138-A1B8-A7453272EF5B}" type="presParOf" srcId="{0C11070E-AF60-48ED-B72C-BA609C908E76}" destId="{BF978653-0BC3-4506-8EBD-278AF1ABA9FC}" srcOrd="0" destOrd="0" presId="urn:microsoft.com/office/officeart/2008/layout/LinedList"/>
    <dgm:cxn modelId="{7F727FD5-5CC1-4843-B91D-AC935760CF21}" type="presParOf" srcId="{0C11070E-AF60-48ED-B72C-BA609C908E76}" destId="{8FC5D4A6-F339-41A0-A46B-5A0445BFFC8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CEB30AB-377D-4E67-9562-EABC083182F2}"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AB423BAF-6FF7-4DC5-B61E-21BBE505F005}">
      <dgm:prSet phldrT="[Text]" custT="1"/>
      <dgm:spPr>
        <a:solidFill>
          <a:schemeClr val="accent3">
            <a:lumMod val="75000"/>
          </a:schemeClr>
        </a:solidFill>
      </dgm:spPr>
      <dgm:t>
        <a:bodyPr/>
        <a:lstStyle/>
        <a:p>
          <a:r>
            <a:rPr lang="en-US" sz="2200" b="1" dirty="0" smtClean="0">
              <a:solidFill>
                <a:schemeClr val="accent1">
                  <a:lumMod val="40000"/>
                  <a:lumOff val="60000"/>
                </a:schemeClr>
              </a:solidFill>
              <a:latin typeface="Arial" charset="0"/>
            </a:rPr>
            <a:t>GSP General Information:</a:t>
          </a:r>
          <a:endParaRPr lang="en-US" sz="2200" dirty="0">
            <a:solidFill>
              <a:schemeClr val="accent1">
                <a:lumMod val="40000"/>
                <a:lumOff val="60000"/>
              </a:schemeClr>
            </a:solidFill>
            <a:latin typeface="+mj-lt"/>
          </a:endParaRPr>
        </a:p>
      </dgm:t>
    </dgm:pt>
    <dgm:pt modelId="{324D4B43-6E07-4A5D-AC5F-384EC7C75175}" type="parTrans" cxnId="{DCE676B3-295E-41F7-B66C-2DB07DF2D911}">
      <dgm:prSet/>
      <dgm:spPr/>
      <dgm:t>
        <a:bodyPr/>
        <a:lstStyle/>
        <a:p>
          <a:endParaRPr lang="en-US"/>
        </a:p>
      </dgm:t>
    </dgm:pt>
    <dgm:pt modelId="{A3C0DFF0-81A8-49E2-9B34-E0BABA61559C}" type="sibTrans" cxnId="{DCE676B3-295E-41F7-B66C-2DB07DF2D911}">
      <dgm:prSet/>
      <dgm:spPr/>
      <dgm:t>
        <a:bodyPr/>
        <a:lstStyle/>
        <a:p>
          <a:endParaRPr lang="en-US"/>
        </a:p>
      </dgm:t>
    </dgm:pt>
    <dgm:pt modelId="{2616C995-17AC-42AA-BF40-83330D51161D}">
      <dgm:prSet phldrT="[Text]" custT="1"/>
      <dgm:spPr>
        <a:solidFill>
          <a:schemeClr val="accent3">
            <a:lumMod val="75000"/>
          </a:schemeClr>
        </a:solidFill>
      </dgm:spPr>
      <dgm:t>
        <a:bodyPr/>
        <a:lstStyle/>
        <a:p>
          <a:r>
            <a:rPr lang="en-US" sz="2200" b="1" dirty="0" smtClean="0">
              <a:solidFill>
                <a:schemeClr val="accent1">
                  <a:lumMod val="60000"/>
                  <a:lumOff val="40000"/>
                </a:schemeClr>
              </a:solidFill>
              <a:latin typeface="+mj-lt"/>
            </a:rPr>
            <a:t>U.S. Department of Homeland Security: Customs and Border Protection (CBP):  </a:t>
          </a:r>
          <a:endParaRPr lang="en-US" sz="2200" dirty="0">
            <a:solidFill>
              <a:schemeClr val="accent1">
                <a:lumMod val="40000"/>
                <a:lumOff val="60000"/>
              </a:schemeClr>
            </a:solidFill>
          </a:endParaRPr>
        </a:p>
      </dgm:t>
    </dgm:pt>
    <dgm:pt modelId="{2F25F7C1-4C78-4825-A74C-3F7328D88496}" type="parTrans" cxnId="{137CBF2C-37FC-40EE-ABD5-65C898F920E0}">
      <dgm:prSet/>
      <dgm:spPr/>
      <dgm:t>
        <a:bodyPr/>
        <a:lstStyle/>
        <a:p>
          <a:endParaRPr lang="en-US"/>
        </a:p>
      </dgm:t>
    </dgm:pt>
    <dgm:pt modelId="{CB7D8A43-EFC3-4AAA-AA77-E686C3A9E3A6}" type="sibTrans" cxnId="{137CBF2C-37FC-40EE-ABD5-65C898F920E0}">
      <dgm:prSet/>
      <dgm:spPr/>
      <dgm:t>
        <a:bodyPr/>
        <a:lstStyle/>
        <a:p>
          <a:endParaRPr lang="en-US"/>
        </a:p>
      </dgm:t>
    </dgm:pt>
    <dgm:pt modelId="{1941DCCC-CD88-43B6-AB3F-90765F021E3E}">
      <dgm:prSet custT="1"/>
      <dgm:spPr>
        <a:solidFill>
          <a:schemeClr val="bg1">
            <a:lumMod val="60000"/>
            <a:lumOff val="40000"/>
            <a:alpha val="90000"/>
          </a:schemeClr>
        </a:solidFill>
      </dgm:spPr>
      <dgm:t>
        <a:bodyPr/>
        <a:lstStyle/>
        <a:p>
          <a:r>
            <a:rPr lang="en-US" sz="2000" dirty="0" smtClean="0">
              <a:solidFill>
                <a:schemeClr val="tx1"/>
              </a:solidFill>
              <a:hlinkClick xmlns:r="http://schemas.openxmlformats.org/officeDocument/2006/relationships" r:id="rId1"/>
            </a:rPr>
            <a:t>https://ustr.gov/issue-areas/trade-development/preference-programs/generalized-system-preference-gsp</a:t>
          </a:r>
          <a:r>
            <a:rPr lang="en-US" sz="2000" dirty="0" smtClean="0">
              <a:solidFill>
                <a:schemeClr val="tx1"/>
              </a:solidFill>
            </a:rPr>
            <a:t> </a:t>
          </a:r>
          <a:endParaRPr lang="en-US" sz="2000" dirty="0">
            <a:solidFill>
              <a:schemeClr val="tx1"/>
            </a:solidFill>
          </a:endParaRPr>
        </a:p>
      </dgm:t>
    </dgm:pt>
    <dgm:pt modelId="{15BBF844-94DF-40C6-B80B-5CA1E3ABE36C}" type="parTrans" cxnId="{1BDBAA42-33C5-440D-BFB5-BB14CE85356A}">
      <dgm:prSet/>
      <dgm:spPr/>
      <dgm:t>
        <a:bodyPr/>
        <a:lstStyle/>
        <a:p>
          <a:endParaRPr lang="en-US"/>
        </a:p>
      </dgm:t>
    </dgm:pt>
    <dgm:pt modelId="{76A1C6BE-D0AE-4AC4-B3E2-AC3D0955CF2C}" type="sibTrans" cxnId="{1BDBAA42-33C5-440D-BFB5-BB14CE85356A}">
      <dgm:prSet/>
      <dgm:spPr/>
      <dgm:t>
        <a:bodyPr/>
        <a:lstStyle/>
        <a:p>
          <a:endParaRPr lang="en-US"/>
        </a:p>
      </dgm:t>
    </dgm:pt>
    <dgm:pt modelId="{D06F31C3-DF0A-4DE5-B39B-322B3FAE1101}">
      <dgm:prSet phldrT="[Text]" custT="1"/>
      <dgm:spPr>
        <a:solidFill>
          <a:schemeClr val="bg1">
            <a:lumMod val="60000"/>
            <a:lumOff val="40000"/>
            <a:alpha val="90000"/>
          </a:schemeClr>
        </a:solidFill>
      </dgm:spPr>
      <dgm:t>
        <a:bodyPr/>
        <a:lstStyle/>
        <a:p>
          <a:r>
            <a:rPr lang="en-US" sz="2200" dirty="0" smtClean="0">
              <a:solidFill>
                <a:schemeClr val="tx1"/>
              </a:solidFill>
              <a:latin typeface="+mj-lt"/>
              <a:hlinkClick xmlns:r="http://schemas.openxmlformats.org/officeDocument/2006/relationships" r:id="rId2"/>
            </a:rPr>
            <a:t>http://www.cbp.gov</a:t>
          </a:r>
          <a:r>
            <a:rPr lang="en-US" sz="2200" dirty="0" smtClean="0">
              <a:solidFill>
                <a:schemeClr val="tx1"/>
              </a:solidFill>
              <a:latin typeface="+mj-lt"/>
            </a:rPr>
            <a:t>  and </a:t>
          </a:r>
          <a:endParaRPr lang="en-US" sz="2200" dirty="0">
            <a:solidFill>
              <a:schemeClr val="tx1"/>
            </a:solidFill>
            <a:latin typeface="+mj-lt"/>
          </a:endParaRPr>
        </a:p>
      </dgm:t>
    </dgm:pt>
    <dgm:pt modelId="{A1271A46-54B2-4EFA-B045-E4C697B76A7D}" type="parTrans" cxnId="{CDA25EA6-11FE-421F-87B1-ADD79BB9A7AF}">
      <dgm:prSet/>
      <dgm:spPr/>
      <dgm:t>
        <a:bodyPr/>
        <a:lstStyle/>
        <a:p>
          <a:endParaRPr lang="en-US"/>
        </a:p>
      </dgm:t>
    </dgm:pt>
    <dgm:pt modelId="{4F6C7B49-7F9C-4937-83D2-2D59694F2BA9}" type="sibTrans" cxnId="{CDA25EA6-11FE-421F-87B1-ADD79BB9A7AF}">
      <dgm:prSet/>
      <dgm:spPr/>
      <dgm:t>
        <a:bodyPr/>
        <a:lstStyle/>
        <a:p>
          <a:endParaRPr lang="en-US"/>
        </a:p>
      </dgm:t>
    </dgm:pt>
    <dgm:pt modelId="{BE5C85DC-3655-4AC4-B745-6E0F82206E55}">
      <dgm:prSet custT="1"/>
      <dgm:spPr/>
      <dgm:t>
        <a:bodyPr/>
        <a:lstStyle/>
        <a:p>
          <a:r>
            <a:rPr lang="en-US" sz="2200" dirty="0" smtClean="0">
              <a:solidFill>
                <a:schemeClr val="tx1"/>
              </a:solidFill>
              <a:latin typeface="+mj-lt"/>
              <a:hlinkClick xmlns:r="http://schemas.openxmlformats.org/officeDocument/2006/relationships" r:id="rId2"/>
            </a:rPr>
            <a:t>https://www.cbp.gov/trade</a:t>
          </a:r>
        </a:p>
      </dgm:t>
    </dgm:pt>
    <dgm:pt modelId="{97FD3DF6-B454-45A9-A313-6AD7AE79B9DA}" type="parTrans" cxnId="{2B246956-7D91-4B88-AF18-AFBC443A0403}">
      <dgm:prSet/>
      <dgm:spPr/>
      <dgm:t>
        <a:bodyPr/>
        <a:lstStyle/>
        <a:p>
          <a:endParaRPr lang="en-US"/>
        </a:p>
      </dgm:t>
    </dgm:pt>
    <dgm:pt modelId="{83313674-1FD2-4A57-ABC0-727EE01DBFA4}" type="sibTrans" cxnId="{2B246956-7D91-4B88-AF18-AFBC443A0403}">
      <dgm:prSet/>
      <dgm:spPr/>
      <dgm:t>
        <a:bodyPr/>
        <a:lstStyle/>
        <a:p>
          <a:endParaRPr lang="en-US"/>
        </a:p>
      </dgm:t>
    </dgm:pt>
    <dgm:pt modelId="{7CA6D296-9B2B-4456-B44D-F40AC1803105}" type="pres">
      <dgm:prSet presAssocID="{ECEB30AB-377D-4E67-9562-EABC083182F2}" presName="linear" presStyleCnt="0">
        <dgm:presLayoutVars>
          <dgm:dir/>
          <dgm:animLvl val="lvl"/>
          <dgm:resizeHandles val="exact"/>
        </dgm:presLayoutVars>
      </dgm:prSet>
      <dgm:spPr/>
      <dgm:t>
        <a:bodyPr/>
        <a:lstStyle/>
        <a:p>
          <a:endParaRPr lang="en-US"/>
        </a:p>
      </dgm:t>
    </dgm:pt>
    <dgm:pt modelId="{911EB1DE-9503-4EAA-8604-5E44C34EFB2F}" type="pres">
      <dgm:prSet presAssocID="{AB423BAF-6FF7-4DC5-B61E-21BBE505F005}" presName="parentLin" presStyleCnt="0"/>
      <dgm:spPr/>
    </dgm:pt>
    <dgm:pt modelId="{EA3A3B63-03F1-4026-AD3B-57A851408C2F}" type="pres">
      <dgm:prSet presAssocID="{AB423BAF-6FF7-4DC5-B61E-21BBE505F005}" presName="parentLeftMargin" presStyleLbl="node1" presStyleIdx="0" presStyleCnt="2"/>
      <dgm:spPr/>
      <dgm:t>
        <a:bodyPr/>
        <a:lstStyle/>
        <a:p>
          <a:endParaRPr lang="en-US"/>
        </a:p>
      </dgm:t>
    </dgm:pt>
    <dgm:pt modelId="{EA4E6A5C-601E-4596-8402-96BC9D3CF86C}" type="pres">
      <dgm:prSet presAssocID="{AB423BAF-6FF7-4DC5-B61E-21BBE505F005}" presName="parentText" presStyleLbl="node1" presStyleIdx="0" presStyleCnt="2" custScaleX="111544" custLinFactNeighborX="1010" custLinFactNeighborY="-11234">
        <dgm:presLayoutVars>
          <dgm:chMax val="0"/>
          <dgm:bulletEnabled val="1"/>
        </dgm:presLayoutVars>
      </dgm:prSet>
      <dgm:spPr/>
      <dgm:t>
        <a:bodyPr/>
        <a:lstStyle/>
        <a:p>
          <a:endParaRPr lang="en-US"/>
        </a:p>
      </dgm:t>
    </dgm:pt>
    <dgm:pt modelId="{71F17135-655C-47ED-BBFE-66208FD2CBD6}" type="pres">
      <dgm:prSet presAssocID="{AB423BAF-6FF7-4DC5-B61E-21BBE505F005}" presName="negativeSpace" presStyleCnt="0"/>
      <dgm:spPr/>
    </dgm:pt>
    <dgm:pt modelId="{EB46EFD5-6108-4603-B832-AE8A83764472}" type="pres">
      <dgm:prSet presAssocID="{AB423BAF-6FF7-4DC5-B61E-21BBE505F005}" presName="childText" presStyleLbl="conFgAcc1" presStyleIdx="0" presStyleCnt="2" custLinFactNeighborY="-52523">
        <dgm:presLayoutVars>
          <dgm:bulletEnabled val="1"/>
        </dgm:presLayoutVars>
      </dgm:prSet>
      <dgm:spPr/>
      <dgm:t>
        <a:bodyPr/>
        <a:lstStyle/>
        <a:p>
          <a:endParaRPr lang="en-US"/>
        </a:p>
      </dgm:t>
    </dgm:pt>
    <dgm:pt modelId="{D3F16BA8-5619-439E-844C-AC26B6B7A5E7}" type="pres">
      <dgm:prSet presAssocID="{A3C0DFF0-81A8-49E2-9B34-E0BABA61559C}" presName="spaceBetweenRectangles" presStyleCnt="0"/>
      <dgm:spPr/>
    </dgm:pt>
    <dgm:pt modelId="{FCC560BF-8623-48B3-A2D6-0893927EBDB2}" type="pres">
      <dgm:prSet presAssocID="{2616C995-17AC-42AA-BF40-83330D51161D}" presName="parentLin" presStyleCnt="0"/>
      <dgm:spPr/>
    </dgm:pt>
    <dgm:pt modelId="{72BEED57-0093-4760-B568-D930708F8E43}" type="pres">
      <dgm:prSet presAssocID="{2616C995-17AC-42AA-BF40-83330D51161D}" presName="parentLeftMargin" presStyleLbl="node1" presStyleIdx="0" presStyleCnt="2"/>
      <dgm:spPr/>
      <dgm:t>
        <a:bodyPr/>
        <a:lstStyle/>
        <a:p>
          <a:endParaRPr lang="en-US"/>
        </a:p>
      </dgm:t>
    </dgm:pt>
    <dgm:pt modelId="{A2A0B3E0-A0A0-4BA5-834B-1A0D3B90509A}" type="pres">
      <dgm:prSet presAssocID="{2616C995-17AC-42AA-BF40-83330D51161D}" presName="parentText" presStyleLbl="node1" presStyleIdx="1" presStyleCnt="2" custScaleX="111544" custLinFactNeighborX="1010" custLinFactNeighborY="7008">
        <dgm:presLayoutVars>
          <dgm:chMax val="0"/>
          <dgm:bulletEnabled val="1"/>
        </dgm:presLayoutVars>
      </dgm:prSet>
      <dgm:spPr/>
      <dgm:t>
        <a:bodyPr/>
        <a:lstStyle/>
        <a:p>
          <a:endParaRPr lang="en-US"/>
        </a:p>
      </dgm:t>
    </dgm:pt>
    <dgm:pt modelId="{08F8529E-5DAB-4D35-AA12-106BCB010D01}" type="pres">
      <dgm:prSet presAssocID="{2616C995-17AC-42AA-BF40-83330D51161D}" presName="negativeSpace" presStyleCnt="0"/>
      <dgm:spPr/>
    </dgm:pt>
    <dgm:pt modelId="{BD66E0F2-460B-45A3-A2CB-27E1C5327302}" type="pres">
      <dgm:prSet presAssocID="{2616C995-17AC-42AA-BF40-83330D51161D}" presName="childText" presStyleLbl="conFgAcc1" presStyleIdx="1" presStyleCnt="2" custLinFactNeighborX="-1010" custLinFactNeighborY="1002">
        <dgm:presLayoutVars>
          <dgm:bulletEnabled val="1"/>
        </dgm:presLayoutVars>
      </dgm:prSet>
      <dgm:spPr/>
      <dgm:t>
        <a:bodyPr/>
        <a:lstStyle/>
        <a:p>
          <a:endParaRPr lang="en-US"/>
        </a:p>
      </dgm:t>
    </dgm:pt>
  </dgm:ptLst>
  <dgm:cxnLst>
    <dgm:cxn modelId="{812D9C07-18CA-46A4-AFF3-00AE95A60239}" type="presOf" srcId="{2616C995-17AC-42AA-BF40-83330D51161D}" destId="{A2A0B3E0-A0A0-4BA5-834B-1A0D3B90509A}" srcOrd="1" destOrd="0" presId="urn:microsoft.com/office/officeart/2005/8/layout/list1"/>
    <dgm:cxn modelId="{137CBF2C-37FC-40EE-ABD5-65C898F920E0}" srcId="{ECEB30AB-377D-4E67-9562-EABC083182F2}" destId="{2616C995-17AC-42AA-BF40-83330D51161D}" srcOrd="1" destOrd="0" parTransId="{2F25F7C1-4C78-4825-A74C-3F7328D88496}" sibTransId="{CB7D8A43-EFC3-4AAA-AA77-E686C3A9E3A6}"/>
    <dgm:cxn modelId="{DCE676B3-295E-41F7-B66C-2DB07DF2D911}" srcId="{ECEB30AB-377D-4E67-9562-EABC083182F2}" destId="{AB423BAF-6FF7-4DC5-B61E-21BBE505F005}" srcOrd="0" destOrd="0" parTransId="{324D4B43-6E07-4A5D-AC5F-384EC7C75175}" sibTransId="{A3C0DFF0-81A8-49E2-9B34-E0BABA61559C}"/>
    <dgm:cxn modelId="{B5EF3FC9-8E7B-4916-BB39-5077F5B8C0E9}" type="presOf" srcId="{AB423BAF-6FF7-4DC5-B61E-21BBE505F005}" destId="{EA3A3B63-03F1-4026-AD3B-57A851408C2F}" srcOrd="0" destOrd="0" presId="urn:microsoft.com/office/officeart/2005/8/layout/list1"/>
    <dgm:cxn modelId="{CDA25EA6-11FE-421F-87B1-ADD79BB9A7AF}" srcId="{2616C995-17AC-42AA-BF40-83330D51161D}" destId="{D06F31C3-DF0A-4DE5-B39B-322B3FAE1101}" srcOrd="0" destOrd="0" parTransId="{A1271A46-54B2-4EFA-B045-E4C697B76A7D}" sibTransId="{4F6C7B49-7F9C-4937-83D2-2D59694F2BA9}"/>
    <dgm:cxn modelId="{274E3551-8504-4141-9BA0-9A7A50912811}" type="presOf" srcId="{ECEB30AB-377D-4E67-9562-EABC083182F2}" destId="{7CA6D296-9B2B-4456-B44D-F40AC1803105}" srcOrd="0" destOrd="0" presId="urn:microsoft.com/office/officeart/2005/8/layout/list1"/>
    <dgm:cxn modelId="{2B246956-7D91-4B88-AF18-AFBC443A0403}" srcId="{2616C995-17AC-42AA-BF40-83330D51161D}" destId="{BE5C85DC-3655-4AC4-B745-6E0F82206E55}" srcOrd="1" destOrd="0" parTransId="{97FD3DF6-B454-45A9-A313-6AD7AE79B9DA}" sibTransId="{83313674-1FD2-4A57-ABC0-727EE01DBFA4}"/>
    <dgm:cxn modelId="{727D4C71-220A-4513-9591-680B4E9C6552}" type="presOf" srcId="{BE5C85DC-3655-4AC4-B745-6E0F82206E55}" destId="{BD66E0F2-460B-45A3-A2CB-27E1C5327302}" srcOrd="0" destOrd="1" presId="urn:microsoft.com/office/officeart/2005/8/layout/list1"/>
    <dgm:cxn modelId="{71BFD64A-F5D6-46F3-BE91-A46FA4996319}" type="presOf" srcId="{AB423BAF-6FF7-4DC5-B61E-21BBE505F005}" destId="{EA4E6A5C-601E-4596-8402-96BC9D3CF86C}" srcOrd="1" destOrd="0" presId="urn:microsoft.com/office/officeart/2005/8/layout/list1"/>
    <dgm:cxn modelId="{8EE6676D-A7A5-4ADD-9A57-79825C351A79}" type="presOf" srcId="{D06F31C3-DF0A-4DE5-B39B-322B3FAE1101}" destId="{BD66E0F2-460B-45A3-A2CB-27E1C5327302}" srcOrd="0" destOrd="0" presId="urn:microsoft.com/office/officeart/2005/8/layout/list1"/>
    <dgm:cxn modelId="{50953263-8DF4-4E2D-ACA8-5A187DD2D6D2}" type="presOf" srcId="{2616C995-17AC-42AA-BF40-83330D51161D}" destId="{72BEED57-0093-4760-B568-D930708F8E43}" srcOrd="0" destOrd="0" presId="urn:microsoft.com/office/officeart/2005/8/layout/list1"/>
    <dgm:cxn modelId="{5E1698EB-000D-442E-ACB8-E25B4BD508D8}" type="presOf" srcId="{1941DCCC-CD88-43B6-AB3F-90765F021E3E}" destId="{EB46EFD5-6108-4603-B832-AE8A83764472}" srcOrd="0" destOrd="0" presId="urn:microsoft.com/office/officeart/2005/8/layout/list1"/>
    <dgm:cxn modelId="{1BDBAA42-33C5-440D-BFB5-BB14CE85356A}" srcId="{AB423BAF-6FF7-4DC5-B61E-21BBE505F005}" destId="{1941DCCC-CD88-43B6-AB3F-90765F021E3E}" srcOrd="0" destOrd="0" parTransId="{15BBF844-94DF-40C6-B80B-5CA1E3ABE36C}" sibTransId="{76A1C6BE-D0AE-4AC4-B3E2-AC3D0955CF2C}"/>
    <dgm:cxn modelId="{16C5BD42-392B-4FB4-A3C6-29860A3DBCF8}" type="presParOf" srcId="{7CA6D296-9B2B-4456-B44D-F40AC1803105}" destId="{911EB1DE-9503-4EAA-8604-5E44C34EFB2F}" srcOrd="0" destOrd="0" presId="urn:microsoft.com/office/officeart/2005/8/layout/list1"/>
    <dgm:cxn modelId="{4A1C8B91-A89C-4F8D-8836-75EA96071A8B}" type="presParOf" srcId="{911EB1DE-9503-4EAA-8604-5E44C34EFB2F}" destId="{EA3A3B63-03F1-4026-AD3B-57A851408C2F}" srcOrd="0" destOrd="0" presId="urn:microsoft.com/office/officeart/2005/8/layout/list1"/>
    <dgm:cxn modelId="{F81F488A-46E9-402F-8F72-1F198A0113D2}" type="presParOf" srcId="{911EB1DE-9503-4EAA-8604-5E44C34EFB2F}" destId="{EA4E6A5C-601E-4596-8402-96BC9D3CF86C}" srcOrd="1" destOrd="0" presId="urn:microsoft.com/office/officeart/2005/8/layout/list1"/>
    <dgm:cxn modelId="{CE6503E6-CC4B-4A67-85EC-3F16CF0FE79A}" type="presParOf" srcId="{7CA6D296-9B2B-4456-B44D-F40AC1803105}" destId="{71F17135-655C-47ED-BBFE-66208FD2CBD6}" srcOrd="1" destOrd="0" presId="urn:microsoft.com/office/officeart/2005/8/layout/list1"/>
    <dgm:cxn modelId="{5FEB41BE-753E-49D7-97FD-AEC22B880C45}" type="presParOf" srcId="{7CA6D296-9B2B-4456-B44D-F40AC1803105}" destId="{EB46EFD5-6108-4603-B832-AE8A83764472}" srcOrd="2" destOrd="0" presId="urn:microsoft.com/office/officeart/2005/8/layout/list1"/>
    <dgm:cxn modelId="{359BBC6E-881D-463B-8FBF-3FFA36605248}" type="presParOf" srcId="{7CA6D296-9B2B-4456-B44D-F40AC1803105}" destId="{D3F16BA8-5619-439E-844C-AC26B6B7A5E7}" srcOrd="3" destOrd="0" presId="urn:microsoft.com/office/officeart/2005/8/layout/list1"/>
    <dgm:cxn modelId="{7659C098-5AF0-4688-857D-0F36D4F4836E}" type="presParOf" srcId="{7CA6D296-9B2B-4456-B44D-F40AC1803105}" destId="{FCC560BF-8623-48B3-A2D6-0893927EBDB2}" srcOrd="4" destOrd="0" presId="urn:microsoft.com/office/officeart/2005/8/layout/list1"/>
    <dgm:cxn modelId="{94B66191-E079-42A5-882E-C95CE8147A8A}" type="presParOf" srcId="{FCC560BF-8623-48B3-A2D6-0893927EBDB2}" destId="{72BEED57-0093-4760-B568-D930708F8E43}" srcOrd="0" destOrd="0" presId="urn:microsoft.com/office/officeart/2005/8/layout/list1"/>
    <dgm:cxn modelId="{671FB9B8-214B-48EE-BD1B-8E35831CB787}" type="presParOf" srcId="{FCC560BF-8623-48B3-A2D6-0893927EBDB2}" destId="{A2A0B3E0-A0A0-4BA5-834B-1A0D3B90509A}" srcOrd="1" destOrd="0" presId="urn:microsoft.com/office/officeart/2005/8/layout/list1"/>
    <dgm:cxn modelId="{ED1F0861-D781-48F5-8BEC-FEDA479C4304}" type="presParOf" srcId="{7CA6D296-9B2B-4456-B44D-F40AC1803105}" destId="{08F8529E-5DAB-4D35-AA12-106BCB010D01}" srcOrd="5" destOrd="0" presId="urn:microsoft.com/office/officeart/2005/8/layout/list1"/>
    <dgm:cxn modelId="{C5551B6B-C670-4EC6-ABA1-B37155BF6C3B}" type="presParOf" srcId="{7CA6D296-9B2B-4456-B44D-F40AC1803105}" destId="{BD66E0F2-460B-45A3-A2CB-27E1C532730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CEB30AB-377D-4E67-9562-EABC083182F2}"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AB423BAF-6FF7-4DC5-B61E-21BBE505F005}">
      <dgm:prSet phldrT="[Text]" custT="1"/>
      <dgm:spPr>
        <a:solidFill>
          <a:schemeClr val="accent3">
            <a:lumMod val="75000"/>
          </a:schemeClr>
        </a:solidFill>
      </dgm:spPr>
      <dgm:t>
        <a:bodyPr/>
        <a:lstStyle/>
        <a:p>
          <a:r>
            <a:rPr lang="en-US" sz="2400" b="1" dirty="0" smtClean="0">
              <a:solidFill>
                <a:schemeClr val="accent1">
                  <a:lumMod val="60000"/>
                  <a:lumOff val="40000"/>
                </a:schemeClr>
              </a:solidFill>
              <a:latin typeface="+mj-lt"/>
            </a:rPr>
            <a:t>U.S. Tariff Schedule: </a:t>
          </a:r>
          <a:endParaRPr lang="en-US" sz="2400" dirty="0">
            <a:solidFill>
              <a:schemeClr val="accent1">
                <a:lumMod val="60000"/>
                <a:lumOff val="40000"/>
              </a:schemeClr>
            </a:solidFill>
            <a:latin typeface="+mj-lt"/>
          </a:endParaRPr>
        </a:p>
      </dgm:t>
    </dgm:pt>
    <dgm:pt modelId="{324D4B43-6E07-4A5D-AC5F-384EC7C75175}" type="parTrans" cxnId="{DCE676B3-295E-41F7-B66C-2DB07DF2D911}">
      <dgm:prSet/>
      <dgm:spPr/>
      <dgm:t>
        <a:bodyPr/>
        <a:lstStyle/>
        <a:p>
          <a:endParaRPr lang="en-US"/>
        </a:p>
      </dgm:t>
    </dgm:pt>
    <dgm:pt modelId="{A3C0DFF0-81A8-49E2-9B34-E0BABA61559C}" type="sibTrans" cxnId="{DCE676B3-295E-41F7-B66C-2DB07DF2D911}">
      <dgm:prSet/>
      <dgm:spPr/>
      <dgm:t>
        <a:bodyPr/>
        <a:lstStyle/>
        <a:p>
          <a:endParaRPr lang="en-US"/>
        </a:p>
      </dgm:t>
    </dgm:pt>
    <dgm:pt modelId="{2616C995-17AC-42AA-BF40-83330D51161D}">
      <dgm:prSet phldrT="[Text]" custT="1"/>
      <dgm:spPr>
        <a:solidFill>
          <a:schemeClr val="accent3">
            <a:lumMod val="75000"/>
          </a:schemeClr>
        </a:solidFill>
      </dgm:spPr>
      <dgm:t>
        <a:bodyPr/>
        <a:lstStyle/>
        <a:p>
          <a:r>
            <a:rPr lang="en-US" sz="2400" b="1" dirty="0" smtClean="0">
              <a:solidFill>
                <a:schemeClr val="accent1">
                  <a:lumMod val="60000"/>
                  <a:lumOff val="40000"/>
                </a:schemeClr>
              </a:solidFill>
              <a:effectLst/>
              <a:latin typeface="+mj-lt"/>
            </a:rPr>
            <a:t>U.S. Tariff Databases:</a:t>
          </a:r>
          <a:endParaRPr lang="en-US" sz="2400" dirty="0">
            <a:solidFill>
              <a:schemeClr val="accent1">
                <a:lumMod val="60000"/>
                <a:lumOff val="40000"/>
              </a:schemeClr>
            </a:solidFill>
          </a:endParaRPr>
        </a:p>
      </dgm:t>
    </dgm:pt>
    <dgm:pt modelId="{2F25F7C1-4C78-4825-A74C-3F7328D88496}" type="parTrans" cxnId="{137CBF2C-37FC-40EE-ABD5-65C898F920E0}">
      <dgm:prSet/>
      <dgm:spPr/>
      <dgm:t>
        <a:bodyPr/>
        <a:lstStyle/>
        <a:p>
          <a:endParaRPr lang="en-US"/>
        </a:p>
      </dgm:t>
    </dgm:pt>
    <dgm:pt modelId="{CB7D8A43-EFC3-4AAA-AA77-E686C3A9E3A6}" type="sibTrans" cxnId="{137CBF2C-37FC-40EE-ABD5-65C898F920E0}">
      <dgm:prSet/>
      <dgm:spPr/>
      <dgm:t>
        <a:bodyPr/>
        <a:lstStyle/>
        <a:p>
          <a:endParaRPr lang="en-US"/>
        </a:p>
      </dgm:t>
    </dgm:pt>
    <dgm:pt modelId="{1941DCCC-CD88-43B6-AB3F-90765F021E3E}">
      <dgm:prSet/>
      <dgm:spPr>
        <a:solidFill>
          <a:schemeClr val="bg1">
            <a:lumMod val="60000"/>
            <a:lumOff val="40000"/>
            <a:alpha val="90000"/>
          </a:schemeClr>
        </a:solidFill>
      </dgm:spPr>
      <dgm:t>
        <a:bodyPr/>
        <a:lstStyle/>
        <a:p>
          <a:r>
            <a:rPr lang="en-US" dirty="0" smtClean="0">
              <a:solidFill>
                <a:schemeClr val="tx1"/>
              </a:solidFill>
              <a:hlinkClick xmlns:r="http://schemas.openxmlformats.org/officeDocument/2006/relationships" r:id="rId1"/>
            </a:rPr>
            <a:t>http://usitc.gov/tata/hts/bychapter/index.htm</a:t>
          </a:r>
          <a:r>
            <a:rPr lang="en-US" dirty="0" smtClean="0">
              <a:solidFill>
                <a:schemeClr val="tx1"/>
              </a:solidFill>
            </a:rPr>
            <a:t> </a:t>
          </a:r>
          <a:endParaRPr lang="en-US" dirty="0">
            <a:solidFill>
              <a:schemeClr val="tx1"/>
            </a:solidFill>
          </a:endParaRPr>
        </a:p>
      </dgm:t>
    </dgm:pt>
    <dgm:pt modelId="{15BBF844-94DF-40C6-B80B-5CA1E3ABE36C}" type="parTrans" cxnId="{1BDBAA42-33C5-440D-BFB5-BB14CE85356A}">
      <dgm:prSet/>
      <dgm:spPr/>
      <dgm:t>
        <a:bodyPr/>
        <a:lstStyle/>
        <a:p>
          <a:endParaRPr lang="en-US"/>
        </a:p>
      </dgm:t>
    </dgm:pt>
    <dgm:pt modelId="{76A1C6BE-D0AE-4AC4-B3E2-AC3D0955CF2C}" type="sibTrans" cxnId="{1BDBAA42-33C5-440D-BFB5-BB14CE85356A}">
      <dgm:prSet/>
      <dgm:spPr/>
      <dgm:t>
        <a:bodyPr/>
        <a:lstStyle/>
        <a:p>
          <a:endParaRPr lang="en-US"/>
        </a:p>
      </dgm:t>
    </dgm:pt>
    <dgm:pt modelId="{C370043D-5A0B-455F-8F77-A37673061348}">
      <dgm:prSet/>
      <dgm:spPr>
        <a:solidFill>
          <a:schemeClr val="bg1">
            <a:lumMod val="60000"/>
            <a:lumOff val="40000"/>
            <a:alpha val="90000"/>
          </a:schemeClr>
        </a:solidFill>
      </dgm:spPr>
      <dgm:t>
        <a:bodyPr/>
        <a:lstStyle/>
        <a:p>
          <a:r>
            <a:rPr lang="en-US" b="0" dirty="0" smtClean="0">
              <a:solidFill>
                <a:schemeClr val="tx1"/>
              </a:solidFill>
              <a:effectLst/>
            </a:rPr>
            <a:t>See esp. General Note 4.</a:t>
          </a:r>
          <a:endParaRPr lang="en-US" b="0" dirty="0">
            <a:solidFill>
              <a:schemeClr val="tx1"/>
            </a:solidFill>
            <a:effectLst/>
          </a:endParaRPr>
        </a:p>
      </dgm:t>
    </dgm:pt>
    <dgm:pt modelId="{C467F119-6003-40A5-BA3F-4408A74AFE1D}" type="parTrans" cxnId="{894E552B-8BB5-46F7-B22F-A54DC66E3448}">
      <dgm:prSet/>
      <dgm:spPr/>
      <dgm:t>
        <a:bodyPr/>
        <a:lstStyle/>
        <a:p>
          <a:endParaRPr lang="en-US"/>
        </a:p>
      </dgm:t>
    </dgm:pt>
    <dgm:pt modelId="{0C14EB99-E694-4D60-9B55-6D383955D1B4}" type="sibTrans" cxnId="{894E552B-8BB5-46F7-B22F-A54DC66E3448}">
      <dgm:prSet/>
      <dgm:spPr/>
      <dgm:t>
        <a:bodyPr/>
        <a:lstStyle/>
        <a:p>
          <a:endParaRPr lang="en-US"/>
        </a:p>
      </dgm:t>
    </dgm:pt>
    <dgm:pt modelId="{D06F31C3-DF0A-4DE5-B39B-322B3FAE1101}">
      <dgm:prSet phldrT="[Text]"/>
      <dgm:spPr>
        <a:solidFill>
          <a:schemeClr val="bg1">
            <a:lumMod val="60000"/>
            <a:lumOff val="40000"/>
            <a:alpha val="90000"/>
          </a:schemeClr>
        </a:solidFill>
      </dgm:spPr>
      <dgm:t>
        <a:bodyPr/>
        <a:lstStyle/>
        <a:p>
          <a:r>
            <a:rPr lang="en-US" dirty="0" smtClean="0">
              <a:solidFill>
                <a:schemeClr val="tx1"/>
              </a:solidFill>
              <a:effectLst/>
              <a:latin typeface="+mj-lt"/>
              <a:hlinkClick xmlns:r="http://schemas.openxmlformats.org/officeDocument/2006/relationships" r:id="rId2"/>
            </a:rPr>
            <a:t>htt</a:t>
          </a:r>
          <a:r>
            <a:rPr lang="en-US" dirty="0" smtClean="0">
              <a:effectLst/>
              <a:latin typeface="+mj-lt"/>
              <a:hlinkClick xmlns:r="http://schemas.openxmlformats.org/officeDocument/2006/relationships" r:id="rId2"/>
            </a:rPr>
            <a:t>p://www.usitc.gov/tariff_affairs/tariff_databases.htm</a:t>
          </a:r>
          <a:r>
            <a:rPr lang="en-US" dirty="0" smtClean="0">
              <a:effectLst/>
              <a:latin typeface="+mj-lt"/>
            </a:rPr>
            <a:t> </a:t>
          </a:r>
          <a:endParaRPr lang="en-US" dirty="0"/>
        </a:p>
      </dgm:t>
    </dgm:pt>
    <dgm:pt modelId="{A1271A46-54B2-4EFA-B045-E4C697B76A7D}" type="parTrans" cxnId="{CDA25EA6-11FE-421F-87B1-ADD79BB9A7AF}">
      <dgm:prSet/>
      <dgm:spPr/>
      <dgm:t>
        <a:bodyPr/>
        <a:lstStyle/>
        <a:p>
          <a:endParaRPr lang="en-US"/>
        </a:p>
      </dgm:t>
    </dgm:pt>
    <dgm:pt modelId="{4F6C7B49-7F9C-4937-83D2-2D59694F2BA9}" type="sibTrans" cxnId="{CDA25EA6-11FE-421F-87B1-ADD79BB9A7AF}">
      <dgm:prSet/>
      <dgm:spPr/>
      <dgm:t>
        <a:bodyPr/>
        <a:lstStyle/>
        <a:p>
          <a:endParaRPr lang="en-US"/>
        </a:p>
      </dgm:t>
    </dgm:pt>
    <dgm:pt modelId="{7CA6D296-9B2B-4456-B44D-F40AC1803105}" type="pres">
      <dgm:prSet presAssocID="{ECEB30AB-377D-4E67-9562-EABC083182F2}" presName="linear" presStyleCnt="0">
        <dgm:presLayoutVars>
          <dgm:dir/>
          <dgm:animLvl val="lvl"/>
          <dgm:resizeHandles val="exact"/>
        </dgm:presLayoutVars>
      </dgm:prSet>
      <dgm:spPr/>
      <dgm:t>
        <a:bodyPr/>
        <a:lstStyle/>
        <a:p>
          <a:endParaRPr lang="en-US"/>
        </a:p>
      </dgm:t>
    </dgm:pt>
    <dgm:pt modelId="{911EB1DE-9503-4EAA-8604-5E44C34EFB2F}" type="pres">
      <dgm:prSet presAssocID="{AB423BAF-6FF7-4DC5-B61E-21BBE505F005}" presName="parentLin" presStyleCnt="0"/>
      <dgm:spPr/>
    </dgm:pt>
    <dgm:pt modelId="{EA3A3B63-03F1-4026-AD3B-57A851408C2F}" type="pres">
      <dgm:prSet presAssocID="{AB423BAF-6FF7-4DC5-B61E-21BBE505F005}" presName="parentLeftMargin" presStyleLbl="node1" presStyleIdx="0" presStyleCnt="2"/>
      <dgm:spPr/>
      <dgm:t>
        <a:bodyPr/>
        <a:lstStyle/>
        <a:p>
          <a:endParaRPr lang="en-US"/>
        </a:p>
      </dgm:t>
    </dgm:pt>
    <dgm:pt modelId="{EA4E6A5C-601E-4596-8402-96BC9D3CF86C}" type="pres">
      <dgm:prSet presAssocID="{AB423BAF-6FF7-4DC5-B61E-21BBE505F005}" presName="parentText" presStyleLbl="node1" presStyleIdx="0" presStyleCnt="2" custScaleY="131970" custLinFactNeighborX="1010" custLinFactNeighborY="-11234">
        <dgm:presLayoutVars>
          <dgm:chMax val="0"/>
          <dgm:bulletEnabled val="1"/>
        </dgm:presLayoutVars>
      </dgm:prSet>
      <dgm:spPr/>
      <dgm:t>
        <a:bodyPr/>
        <a:lstStyle/>
        <a:p>
          <a:endParaRPr lang="en-US"/>
        </a:p>
      </dgm:t>
    </dgm:pt>
    <dgm:pt modelId="{71F17135-655C-47ED-BBFE-66208FD2CBD6}" type="pres">
      <dgm:prSet presAssocID="{AB423BAF-6FF7-4DC5-B61E-21BBE505F005}" presName="negativeSpace" presStyleCnt="0"/>
      <dgm:spPr/>
    </dgm:pt>
    <dgm:pt modelId="{EB46EFD5-6108-4603-B832-AE8A83764472}" type="pres">
      <dgm:prSet presAssocID="{AB423BAF-6FF7-4DC5-B61E-21BBE505F005}" presName="childText" presStyleLbl="conFgAcc1" presStyleIdx="0" presStyleCnt="2" custScaleY="113316" custLinFactNeighborY="-52523">
        <dgm:presLayoutVars>
          <dgm:bulletEnabled val="1"/>
        </dgm:presLayoutVars>
      </dgm:prSet>
      <dgm:spPr/>
      <dgm:t>
        <a:bodyPr/>
        <a:lstStyle/>
        <a:p>
          <a:endParaRPr lang="en-US"/>
        </a:p>
      </dgm:t>
    </dgm:pt>
    <dgm:pt modelId="{D3F16BA8-5619-439E-844C-AC26B6B7A5E7}" type="pres">
      <dgm:prSet presAssocID="{A3C0DFF0-81A8-49E2-9B34-E0BABA61559C}" presName="spaceBetweenRectangles" presStyleCnt="0"/>
      <dgm:spPr/>
    </dgm:pt>
    <dgm:pt modelId="{FCC560BF-8623-48B3-A2D6-0893927EBDB2}" type="pres">
      <dgm:prSet presAssocID="{2616C995-17AC-42AA-BF40-83330D51161D}" presName="parentLin" presStyleCnt="0"/>
      <dgm:spPr/>
    </dgm:pt>
    <dgm:pt modelId="{72BEED57-0093-4760-B568-D930708F8E43}" type="pres">
      <dgm:prSet presAssocID="{2616C995-17AC-42AA-BF40-83330D51161D}" presName="parentLeftMargin" presStyleLbl="node1" presStyleIdx="0" presStyleCnt="2"/>
      <dgm:spPr/>
      <dgm:t>
        <a:bodyPr/>
        <a:lstStyle/>
        <a:p>
          <a:endParaRPr lang="en-US"/>
        </a:p>
      </dgm:t>
    </dgm:pt>
    <dgm:pt modelId="{A2A0B3E0-A0A0-4BA5-834B-1A0D3B90509A}" type="pres">
      <dgm:prSet presAssocID="{2616C995-17AC-42AA-BF40-83330D51161D}" presName="parentText" presStyleLbl="node1" presStyleIdx="1" presStyleCnt="2" custScaleY="131970" custLinFactNeighborX="1010" custLinFactNeighborY="7008">
        <dgm:presLayoutVars>
          <dgm:chMax val="0"/>
          <dgm:bulletEnabled val="1"/>
        </dgm:presLayoutVars>
      </dgm:prSet>
      <dgm:spPr/>
      <dgm:t>
        <a:bodyPr/>
        <a:lstStyle/>
        <a:p>
          <a:endParaRPr lang="en-US"/>
        </a:p>
      </dgm:t>
    </dgm:pt>
    <dgm:pt modelId="{08F8529E-5DAB-4D35-AA12-106BCB010D01}" type="pres">
      <dgm:prSet presAssocID="{2616C995-17AC-42AA-BF40-83330D51161D}" presName="negativeSpace" presStyleCnt="0"/>
      <dgm:spPr/>
    </dgm:pt>
    <dgm:pt modelId="{BD66E0F2-460B-45A3-A2CB-27E1C5327302}" type="pres">
      <dgm:prSet presAssocID="{2616C995-17AC-42AA-BF40-83330D51161D}" presName="childText" presStyleLbl="conFgAcc1" presStyleIdx="1" presStyleCnt="2" custScaleY="113316" custLinFactNeighborY="40177">
        <dgm:presLayoutVars>
          <dgm:bulletEnabled val="1"/>
        </dgm:presLayoutVars>
      </dgm:prSet>
      <dgm:spPr/>
      <dgm:t>
        <a:bodyPr/>
        <a:lstStyle/>
        <a:p>
          <a:endParaRPr lang="en-US"/>
        </a:p>
      </dgm:t>
    </dgm:pt>
  </dgm:ptLst>
  <dgm:cxnLst>
    <dgm:cxn modelId="{5E38CD27-B310-4011-9CB9-BCFD45A5C8AD}" type="presOf" srcId="{AB423BAF-6FF7-4DC5-B61E-21BBE505F005}" destId="{EA4E6A5C-601E-4596-8402-96BC9D3CF86C}" srcOrd="1" destOrd="0" presId="urn:microsoft.com/office/officeart/2005/8/layout/list1"/>
    <dgm:cxn modelId="{94521DBB-5315-488B-9580-43EA64587DA1}" type="presOf" srcId="{AB423BAF-6FF7-4DC5-B61E-21BBE505F005}" destId="{EA3A3B63-03F1-4026-AD3B-57A851408C2F}" srcOrd="0" destOrd="0" presId="urn:microsoft.com/office/officeart/2005/8/layout/list1"/>
    <dgm:cxn modelId="{137CBF2C-37FC-40EE-ABD5-65C898F920E0}" srcId="{ECEB30AB-377D-4E67-9562-EABC083182F2}" destId="{2616C995-17AC-42AA-BF40-83330D51161D}" srcOrd="1" destOrd="0" parTransId="{2F25F7C1-4C78-4825-A74C-3F7328D88496}" sibTransId="{CB7D8A43-EFC3-4AAA-AA77-E686C3A9E3A6}"/>
    <dgm:cxn modelId="{DCE676B3-295E-41F7-B66C-2DB07DF2D911}" srcId="{ECEB30AB-377D-4E67-9562-EABC083182F2}" destId="{AB423BAF-6FF7-4DC5-B61E-21BBE505F005}" srcOrd="0" destOrd="0" parTransId="{324D4B43-6E07-4A5D-AC5F-384EC7C75175}" sibTransId="{A3C0DFF0-81A8-49E2-9B34-E0BABA61559C}"/>
    <dgm:cxn modelId="{B1D3BB89-0A07-4EF3-8F8F-9BCC5D1A6719}" type="presOf" srcId="{D06F31C3-DF0A-4DE5-B39B-322B3FAE1101}" destId="{BD66E0F2-460B-45A3-A2CB-27E1C5327302}" srcOrd="0" destOrd="0" presId="urn:microsoft.com/office/officeart/2005/8/layout/list1"/>
    <dgm:cxn modelId="{CDA25EA6-11FE-421F-87B1-ADD79BB9A7AF}" srcId="{2616C995-17AC-42AA-BF40-83330D51161D}" destId="{D06F31C3-DF0A-4DE5-B39B-322B3FAE1101}" srcOrd="0" destOrd="0" parTransId="{A1271A46-54B2-4EFA-B045-E4C697B76A7D}" sibTransId="{4F6C7B49-7F9C-4937-83D2-2D59694F2BA9}"/>
    <dgm:cxn modelId="{5A25A56C-240C-4B7E-8CE5-171919CED60B}" type="presOf" srcId="{1941DCCC-CD88-43B6-AB3F-90765F021E3E}" destId="{EB46EFD5-6108-4603-B832-AE8A83764472}" srcOrd="0" destOrd="0" presId="urn:microsoft.com/office/officeart/2005/8/layout/list1"/>
    <dgm:cxn modelId="{D6DC9477-F02D-4E23-960F-2029D4F19C82}" type="presOf" srcId="{ECEB30AB-377D-4E67-9562-EABC083182F2}" destId="{7CA6D296-9B2B-4456-B44D-F40AC1803105}" srcOrd="0" destOrd="0" presId="urn:microsoft.com/office/officeart/2005/8/layout/list1"/>
    <dgm:cxn modelId="{936D69FC-FCB4-45D3-8A96-F7F1C92FE7CF}" type="presOf" srcId="{C370043D-5A0B-455F-8F77-A37673061348}" destId="{EB46EFD5-6108-4603-B832-AE8A83764472}" srcOrd="0" destOrd="1" presId="urn:microsoft.com/office/officeart/2005/8/layout/list1"/>
    <dgm:cxn modelId="{894E552B-8BB5-46F7-B22F-A54DC66E3448}" srcId="{AB423BAF-6FF7-4DC5-B61E-21BBE505F005}" destId="{C370043D-5A0B-455F-8F77-A37673061348}" srcOrd="1" destOrd="0" parTransId="{C467F119-6003-40A5-BA3F-4408A74AFE1D}" sibTransId="{0C14EB99-E694-4D60-9B55-6D383955D1B4}"/>
    <dgm:cxn modelId="{8B62467F-C4E3-4770-A5EB-9DCCFC4D82FF}" type="presOf" srcId="{2616C995-17AC-42AA-BF40-83330D51161D}" destId="{72BEED57-0093-4760-B568-D930708F8E43}" srcOrd="0" destOrd="0" presId="urn:microsoft.com/office/officeart/2005/8/layout/list1"/>
    <dgm:cxn modelId="{1BDBAA42-33C5-440D-BFB5-BB14CE85356A}" srcId="{AB423BAF-6FF7-4DC5-B61E-21BBE505F005}" destId="{1941DCCC-CD88-43B6-AB3F-90765F021E3E}" srcOrd="0" destOrd="0" parTransId="{15BBF844-94DF-40C6-B80B-5CA1E3ABE36C}" sibTransId="{76A1C6BE-D0AE-4AC4-B3E2-AC3D0955CF2C}"/>
    <dgm:cxn modelId="{DB253F34-CB95-472C-9112-40B0D288B39D}" type="presOf" srcId="{2616C995-17AC-42AA-BF40-83330D51161D}" destId="{A2A0B3E0-A0A0-4BA5-834B-1A0D3B90509A}" srcOrd="1" destOrd="0" presId="urn:microsoft.com/office/officeart/2005/8/layout/list1"/>
    <dgm:cxn modelId="{D58512EE-2BD0-466B-AB23-0C2BD048497E}" type="presParOf" srcId="{7CA6D296-9B2B-4456-B44D-F40AC1803105}" destId="{911EB1DE-9503-4EAA-8604-5E44C34EFB2F}" srcOrd="0" destOrd="0" presId="urn:microsoft.com/office/officeart/2005/8/layout/list1"/>
    <dgm:cxn modelId="{BB37CCCB-39F5-42B1-9874-5770965D2EF4}" type="presParOf" srcId="{911EB1DE-9503-4EAA-8604-5E44C34EFB2F}" destId="{EA3A3B63-03F1-4026-AD3B-57A851408C2F}" srcOrd="0" destOrd="0" presId="urn:microsoft.com/office/officeart/2005/8/layout/list1"/>
    <dgm:cxn modelId="{B305384C-AD88-4010-B6AD-1A597275216D}" type="presParOf" srcId="{911EB1DE-9503-4EAA-8604-5E44C34EFB2F}" destId="{EA4E6A5C-601E-4596-8402-96BC9D3CF86C}" srcOrd="1" destOrd="0" presId="urn:microsoft.com/office/officeart/2005/8/layout/list1"/>
    <dgm:cxn modelId="{B65B6316-02AC-4FDD-852E-DA8C52A43151}" type="presParOf" srcId="{7CA6D296-9B2B-4456-B44D-F40AC1803105}" destId="{71F17135-655C-47ED-BBFE-66208FD2CBD6}" srcOrd="1" destOrd="0" presId="urn:microsoft.com/office/officeart/2005/8/layout/list1"/>
    <dgm:cxn modelId="{534C1CDA-7F06-4191-A35B-ABCFD2E8F42B}" type="presParOf" srcId="{7CA6D296-9B2B-4456-B44D-F40AC1803105}" destId="{EB46EFD5-6108-4603-B832-AE8A83764472}" srcOrd="2" destOrd="0" presId="urn:microsoft.com/office/officeart/2005/8/layout/list1"/>
    <dgm:cxn modelId="{572FBCDA-B8D4-40F5-8621-AA1645A95A9B}" type="presParOf" srcId="{7CA6D296-9B2B-4456-B44D-F40AC1803105}" destId="{D3F16BA8-5619-439E-844C-AC26B6B7A5E7}" srcOrd="3" destOrd="0" presId="urn:microsoft.com/office/officeart/2005/8/layout/list1"/>
    <dgm:cxn modelId="{43AB2C0E-B422-45A9-ACE2-84C7CFE86332}" type="presParOf" srcId="{7CA6D296-9B2B-4456-B44D-F40AC1803105}" destId="{FCC560BF-8623-48B3-A2D6-0893927EBDB2}" srcOrd="4" destOrd="0" presId="urn:microsoft.com/office/officeart/2005/8/layout/list1"/>
    <dgm:cxn modelId="{62BE8092-AD76-474C-9B07-600C24B581E4}" type="presParOf" srcId="{FCC560BF-8623-48B3-A2D6-0893927EBDB2}" destId="{72BEED57-0093-4760-B568-D930708F8E43}" srcOrd="0" destOrd="0" presId="urn:microsoft.com/office/officeart/2005/8/layout/list1"/>
    <dgm:cxn modelId="{797F9372-8DF1-4DBF-81F3-6EFB6F77B14E}" type="presParOf" srcId="{FCC560BF-8623-48B3-A2D6-0893927EBDB2}" destId="{A2A0B3E0-A0A0-4BA5-834B-1A0D3B90509A}" srcOrd="1" destOrd="0" presId="urn:microsoft.com/office/officeart/2005/8/layout/list1"/>
    <dgm:cxn modelId="{DC45911B-3AE3-4108-B404-F9347A710EEA}" type="presParOf" srcId="{7CA6D296-9B2B-4456-B44D-F40AC1803105}" destId="{08F8529E-5DAB-4D35-AA12-106BCB010D01}" srcOrd="5" destOrd="0" presId="urn:microsoft.com/office/officeart/2005/8/layout/list1"/>
    <dgm:cxn modelId="{C6D210E1-E644-4681-88F7-1525EFF766B3}" type="presParOf" srcId="{7CA6D296-9B2B-4456-B44D-F40AC1803105}" destId="{BD66E0F2-460B-45A3-A2CB-27E1C532730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CEB30AB-377D-4E67-9562-EABC083182F2}"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AB423BAF-6FF7-4DC5-B61E-21BBE505F005}">
      <dgm:prSet phldrT="[Text]" custT="1"/>
      <dgm:spPr>
        <a:solidFill>
          <a:schemeClr val="accent3">
            <a:lumMod val="75000"/>
          </a:schemeClr>
        </a:solidFill>
      </dgm:spPr>
      <dgm:t>
        <a:bodyPr/>
        <a:lstStyle/>
        <a:p>
          <a:r>
            <a:rPr lang="en-US" sz="2400" b="1" dirty="0" smtClean="0">
              <a:solidFill>
                <a:schemeClr val="accent1">
                  <a:lumMod val="60000"/>
                  <a:lumOff val="40000"/>
                </a:schemeClr>
              </a:solidFill>
              <a:latin typeface="+mj-lt"/>
            </a:rPr>
            <a:t>U.S Consumer Product Safety Commission: </a:t>
          </a:r>
          <a:endParaRPr lang="en-US" sz="2400" dirty="0">
            <a:solidFill>
              <a:schemeClr val="accent1">
                <a:lumMod val="60000"/>
                <a:lumOff val="40000"/>
              </a:schemeClr>
            </a:solidFill>
            <a:latin typeface="+mj-lt"/>
          </a:endParaRPr>
        </a:p>
      </dgm:t>
    </dgm:pt>
    <dgm:pt modelId="{324D4B43-6E07-4A5D-AC5F-384EC7C75175}" type="parTrans" cxnId="{DCE676B3-295E-41F7-B66C-2DB07DF2D911}">
      <dgm:prSet/>
      <dgm:spPr/>
      <dgm:t>
        <a:bodyPr/>
        <a:lstStyle/>
        <a:p>
          <a:endParaRPr lang="en-US"/>
        </a:p>
      </dgm:t>
    </dgm:pt>
    <dgm:pt modelId="{A3C0DFF0-81A8-49E2-9B34-E0BABA61559C}" type="sibTrans" cxnId="{DCE676B3-295E-41F7-B66C-2DB07DF2D911}">
      <dgm:prSet/>
      <dgm:spPr/>
      <dgm:t>
        <a:bodyPr/>
        <a:lstStyle/>
        <a:p>
          <a:endParaRPr lang="en-US"/>
        </a:p>
      </dgm:t>
    </dgm:pt>
    <dgm:pt modelId="{1941DCCC-CD88-43B6-AB3F-90765F021E3E}">
      <dgm:prSet custT="1"/>
      <dgm:spPr>
        <a:solidFill>
          <a:schemeClr val="bg1">
            <a:lumMod val="60000"/>
            <a:lumOff val="40000"/>
            <a:alpha val="90000"/>
          </a:schemeClr>
        </a:solidFill>
      </dgm:spPr>
      <dgm:t>
        <a:bodyPr/>
        <a:lstStyle/>
        <a:p>
          <a:r>
            <a:rPr lang="en-US" sz="1600" dirty="0" smtClean="0">
              <a:solidFill>
                <a:schemeClr val="tx1"/>
              </a:solidFill>
              <a:hlinkClick xmlns:r="http://schemas.openxmlformats.org/officeDocument/2006/relationships" r:id="rId1"/>
            </a:rPr>
            <a:t>http://www.cpsc.gov/businfo/faq.html</a:t>
          </a:r>
          <a:r>
            <a:rPr lang="en-US" sz="1600" dirty="0" smtClean="0">
              <a:solidFill>
                <a:schemeClr val="tx1"/>
              </a:solidFill>
            </a:rPr>
            <a:t> </a:t>
          </a:r>
          <a:endParaRPr lang="en-US" sz="1600" dirty="0">
            <a:solidFill>
              <a:schemeClr val="tx1"/>
            </a:solidFill>
          </a:endParaRPr>
        </a:p>
      </dgm:t>
    </dgm:pt>
    <dgm:pt modelId="{15BBF844-94DF-40C6-B80B-5CA1E3ABE36C}" type="parTrans" cxnId="{1BDBAA42-33C5-440D-BFB5-BB14CE85356A}">
      <dgm:prSet/>
      <dgm:spPr/>
      <dgm:t>
        <a:bodyPr/>
        <a:lstStyle/>
        <a:p>
          <a:endParaRPr lang="en-US"/>
        </a:p>
      </dgm:t>
    </dgm:pt>
    <dgm:pt modelId="{76A1C6BE-D0AE-4AC4-B3E2-AC3D0955CF2C}" type="sibTrans" cxnId="{1BDBAA42-33C5-440D-BFB5-BB14CE85356A}">
      <dgm:prSet/>
      <dgm:spPr/>
      <dgm:t>
        <a:bodyPr/>
        <a:lstStyle/>
        <a:p>
          <a:endParaRPr lang="en-US"/>
        </a:p>
      </dgm:t>
    </dgm:pt>
    <dgm:pt modelId="{895D69CE-F077-472E-9730-8BA947E69536}">
      <dgm:prSet phldrT="[Text]" custT="1"/>
      <dgm:spPr>
        <a:solidFill>
          <a:schemeClr val="bg1">
            <a:lumMod val="60000"/>
            <a:lumOff val="40000"/>
            <a:alpha val="90000"/>
          </a:schemeClr>
        </a:solidFill>
      </dgm:spPr>
      <dgm:t>
        <a:bodyPr/>
        <a:lstStyle/>
        <a:p>
          <a:r>
            <a:rPr lang="en-US" sz="1600" u="sng" dirty="0" smtClean="0">
              <a:solidFill>
                <a:schemeClr val="tx1"/>
              </a:solidFill>
            </a:rPr>
            <a:t>htps://www.cbp.gov/trade/rulings</a:t>
          </a:r>
          <a:endParaRPr lang="en-US" sz="1600" u="sng" dirty="0">
            <a:solidFill>
              <a:schemeClr val="tx1"/>
            </a:solidFill>
          </a:endParaRPr>
        </a:p>
      </dgm:t>
    </dgm:pt>
    <dgm:pt modelId="{330A9F9D-406C-427F-ACC3-C4A62572F13D}" type="parTrans" cxnId="{BBC83638-EF17-441A-9D4D-A755B5B974C6}">
      <dgm:prSet/>
      <dgm:spPr/>
      <dgm:t>
        <a:bodyPr/>
        <a:lstStyle/>
        <a:p>
          <a:endParaRPr lang="en-US"/>
        </a:p>
      </dgm:t>
    </dgm:pt>
    <dgm:pt modelId="{2B2F8C35-97B4-4BC7-AFDE-E739C9AD2804}" type="sibTrans" cxnId="{BBC83638-EF17-441A-9D4D-A755B5B974C6}">
      <dgm:prSet/>
      <dgm:spPr/>
      <dgm:t>
        <a:bodyPr/>
        <a:lstStyle/>
        <a:p>
          <a:endParaRPr lang="en-US"/>
        </a:p>
      </dgm:t>
    </dgm:pt>
    <dgm:pt modelId="{CDD89A4B-DE9E-47F9-AC0D-F4DD48B640B1}">
      <dgm:prSet phldrT="[Text]" custT="1"/>
      <dgm:spPr>
        <a:solidFill>
          <a:schemeClr val="accent3">
            <a:lumMod val="75000"/>
          </a:schemeClr>
        </a:solidFill>
      </dgm:spPr>
      <dgm:t>
        <a:bodyPr/>
        <a:lstStyle/>
        <a:p>
          <a:r>
            <a:rPr lang="en-US" sz="2400" b="1" dirty="0" smtClean="0">
              <a:solidFill>
                <a:schemeClr val="accent1">
                  <a:lumMod val="60000"/>
                  <a:lumOff val="40000"/>
                </a:schemeClr>
              </a:solidFill>
            </a:rPr>
            <a:t>Customs and Border Protection Rulings </a:t>
          </a:r>
          <a:endParaRPr lang="en-US" sz="2400" b="1" dirty="0">
            <a:solidFill>
              <a:schemeClr val="accent1">
                <a:lumMod val="60000"/>
                <a:lumOff val="40000"/>
              </a:schemeClr>
            </a:solidFill>
          </a:endParaRPr>
        </a:p>
      </dgm:t>
    </dgm:pt>
    <dgm:pt modelId="{725B68B7-82C3-4517-A882-3782BD4892F1}" type="sibTrans" cxnId="{6ABBA0D9-3F5F-498D-BBE2-16DCAB507897}">
      <dgm:prSet/>
      <dgm:spPr/>
      <dgm:t>
        <a:bodyPr/>
        <a:lstStyle/>
        <a:p>
          <a:endParaRPr lang="en-US"/>
        </a:p>
      </dgm:t>
    </dgm:pt>
    <dgm:pt modelId="{BE0CE14D-3AA3-40A8-9296-7F17323D79A7}" type="parTrans" cxnId="{6ABBA0D9-3F5F-498D-BBE2-16DCAB507897}">
      <dgm:prSet/>
      <dgm:spPr/>
      <dgm:t>
        <a:bodyPr/>
        <a:lstStyle/>
        <a:p>
          <a:endParaRPr lang="en-US"/>
        </a:p>
      </dgm:t>
    </dgm:pt>
    <dgm:pt modelId="{7CA6D296-9B2B-4456-B44D-F40AC1803105}" type="pres">
      <dgm:prSet presAssocID="{ECEB30AB-377D-4E67-9562-EABC083182F2}" presName="linear" presStyleCnt="0">
        <dgm:presLayoutVars>
          <dgm:dir/>
          <dgm:animLvl val="lvl"/>
          <dgm:resizeHandles val="exact"/>
        </dgm:presLayoutVars>
      </dgm:prSet>
      <dgm:spPr/>
      <dgm:t>
        <a:bodyPr/>
        <a:lstStyle/>
        <a:p>
          <a:endParaRPr lang="en-US"/>
        </a:p>
      </dgm:t>
    </dgm:pt>
    <dgm:pt modelId="{911EB1DE-9503-4EAA-8604-5E44C34EFB2F}" type="pres">
      <dgm:prSet presAssocID="{AB423BAF-6FF7-4DC5-B61E-21BBE505F005}" presName="parentLin" presStyleCnt="0"/>
      <dgm:spPr/>
    </dgm:pt>
    <dgm:pt modelId="{EA3A3B63-03F1-4026-AD3B-57A851408C2F}" type="pres">
      <dgm:prSet presAssocID="{AB423BAF-6FF7-4DC5-B61E-21BBE505F005}" presName="parentLeftMargin" presStyleLbl="node1" presStyleIdx="0" presStyleCnt="2"/>
      <dgm:spPr/>
      <dgm:t>
        <a:bodyPr/>
        <a:lstStyle/>
        <a:p>
          <a:endParaRPr lang="en-US"/>
        </a:p>
      </dgm:t>
    </dgm:pt>
    <dgm:pt modelId="{EA4E6A5C-601E-4596-8402-96BC9D3CF86C}" type="pres">
      <dgm:prSet presAssocID="{AB423BAF-6FF7-4DC5-B61E-21BBE505F005}" presName="parentText" presStyleLbl="node1" presStyleIdx="0" presStyleCnt="2" custScaleX="102742" custScaleY="66089" custLinFactNeighborX="1010" custLinFactNeighborY="-11234">
        <dgm:presLayoutVars>
          <dgm:chMax val="0"/>
          <dgm:bulletEnabled val="1"/>
        </dgm:presLayoutVars>
      </dgm:prSet>
      <dgm:spPr/>
      <dgm:t>
        <a:bodyPr/>
        <a:lstStyle/>
        <a:p>
          <a:endParaRPr lang="en-US"/>
        </a:p>
      </dgm:t>
    </dgm:pt>
    <dgm:pt modelId="{71F17135-655C-47ED-BBFE-66208FD2CBD6}" type="pres">
      <dgm:prSet presAssocID="{AB423BAF-6FF7-4DC5-B61E-21BBE505F005}" presName="negativeSpace" presStyleCnt="0"/>
      <dgm:spPr/>
    </dgm:pt>
    <dgm:pt modelId="{EB46EFD5-6108-4603-B832-AE8A83764472}" type="pres">
      <dgm:prSet presAssocID="{AB423BAF-6FF7-4DC5-B61E-21BBE505F005}" presName="childText" presStyleLbl="conFgAcc1" presStyleIdx="0" presStyleCnt="2" custScaleY="103274" custLinFactNeighborY="-46716">
        <dgm:presLayoutVars>
          <dgm:bulletEnabled val="1"/>
        </dgm:presLayoutVars>
      </dgm:prSet>
      <dgm:spPr/>
      <dgm:t>
        <a:bodyPr/>
        <a:lstStyle/>
        <a:p>
          <a:endParaRPr lang="en-US"/>
        </a:p>
      </dgm:t>
    </dgm:pt>
    <dgm:pt modelId="{D3F16BA8-5619-439E-844C-AC26B6B7A5E7}" type="pres">
      <dgm:prSet presAssocID="{A3C0DFF0-81A8-49E2-9B34-E0BABA61559C}" presName="spaceBetweenRectangles" presStyleCnt="0"/>
      <dgm:spPr/>
    </dgm:pt>
    <dgm:pt modelId="{8ABF06C5-4BAD-4A5C-B41B-C1868C439F39}" type="pres">
      <dgm:prSet presAssocID="{CDD89A4B-DE9E-47F9-AC0D-F4DD48B640B1}" presName="parentLin" presStyleCnt="0"/>
      <dgm:spPr/>
    </dgm:pt>
    <dgm:pt modelId="{4A58139F-2F23-44C0-BADF-DA5BDA596E13}" type="pres">
      <dgm:prSet presAssocID="{CDD89A4B-DE9E-47F9-AC0D-F4DD48B640B1}" presName="parentLeftMargin" presStyleLbl="node1" presStyleIdx="0" presStyleCnt="2"/>
      <dgm:spPr/>
      <dgm:t>
        <a:bodyPr/>
        <a:lstStyle/>
        <a:p>
          <a:endParaRPr lang="en-US"/>
        </a:p>
      </dgm:t>
    </dgm:pt>
    <dgm:pt modelId="{1D69C5B0-222F-44B9-AADA-5B8047FD6D13}" type="pres">
      <dgm:prSet presAssocID="{CDD89A4B-DE9E-47F9-AC0D-F4DD48B640B1}" presName="parentText" presStyleLbl="node1" presStyleIdx="1" presStyleCnt="2" custScaleX="102742" custScaleY="66089" custLinFactNeighborX="-3614" custLinFactNeighborY="12895">
        <dgm:presLayoutVars>
          <dgm:chMax val="0"/>
          <dgm:bulletEnabled val="1"/>
        </dgm:presLayoutVars>
      </dgm:prSet>
      <dgm:spPr/>
      <dgm:t>
        <a:bodyPr/>
        <a:lstStyle/>
        <a:p>
          <a:endParaRPr lang="en-US"/>
        </a:p>
      </dgm:t>
    </dgm:pt>
    <dgm:pt modelId="{50754515-D996-41FA-BCEA-70469FD83290}" type="pres">
      <dgm:prSet presAssocID="{CDD89A4B-DE9E-47F9-AC0D-F4DD48B640B1}" presName="negativeSpace" presStyleCnt="0"/>
      <dgm:spPr/>
    </dgm:pt>
    <dgm:pt modelId="{75D3DFE6-012D-416A-AE2A-B117FAE66ED0}" type="pres">
      <dgm:prSet presAssocID="{CDD89A4B-DE9E-47F9-AC0D-F4DD48B640B1}" presName="childText" presStyleLbl="conFgAcc1" presStyleIdx="1" presStyleCnt="2" custScaleX="90909" custScaleY="119486" custLinFactNeighborX="1928" custLinFactNeighborY="20323">
        <dgm:presLayoutVars>
          <dgm:bulletEnabled val="1"/>
        </dgm:presLayoutVars>
      </dgm:prSet>
      <dgm:spPr/>
      <dgm:t>
        <a:bodyPr/>
        <a:lstStyle/>
        <a:p>
          <a:endParaRPr lang="en-US"/>
        </a:p>
      </dgm:t>
    </dgm:pt>
  </dgm:ptLst>
  <dgm:cxnLst>
    <dgm:cxn modelId="{DCE676B3-295E-41F7-B66C-2DB07DF2D911}" srcId="{ECEB30AB-377D-4E67-9562-EABC083182F2}" destId="{AB423BAF-6FF7-4DC5-B61E-21BBE505F005}" srcOrd="0" destOrd="0" parTransId="{324D4B43-6E07-4A5D-AC5F-384EC7C75175}" sibTransId="{A3C0DFF0-81A8-49E2-9B34-E0BABA61559C}"/>
    <dgm:cxn modelId="{6ABBA0D9-3F5F-498D-BBE2-16DCAB507897}" srcId="{ECEB30AB-377D-4E67-9562-EABC083182F2}" destId="{CDD89A4B-DE9E-47F9-AC0D-F4DD48B640B1}" srcOrd="1" destOrd="0" parTransId="{BE0CE14D-3AA3-40A8-9296-7F17323D79A7}" sibTransId="{725B68B7-82C3-4517-A882-3782BD4892F1}"/>
    <dgm:cxn modelId="{F3247C7E-465B-4100-B7C3-CD09875E2F69}" type="presOf" srcId="{CDD89A4B-DE9E-47F9-AC0D-F4DD48B640B1}" destId="{4A58139F-2F23-44C0-BADF-DA5BDA596E13}" srcOrd="0" destOrd="0" presId="urn:microsoft.com/office/officeart/2005/8/layout/list1"/>
    <dgm:cxn modelId="{D235D594-DE1D-4501-8184-FDAA4E318860}" type="presOf" srcId="{CDD89A4B-DE9E-47F9-AC0D-F4DD48B640B1}" destId="{1D69C5B0-222F-44B9-AADA-5B8047FD6D13}" srcOrd="1" destOrd="0" presId="urn:microsoft.com/office/officeart/2005/8/layout/list1"/>
    <dgm:cxn modelId="{9E154024-A468-4C2C-937A-7CBDE50A4A78}" type="presOf" srcId="{AB423BAF-6FF7-4DC5-B61E-21BBE505F005}" destId="{EA3A3B63-03F1-4026-AD3B-57A851408C2F}" srcOrd="0" destOrd="0" presId="urn:microsoft.com/office/officeart/2005/8/layout/list1"/>
    <dgm:cxn modelId="{BBC83638-EF17-441A-9D4D-A755B5B974C6}" srcId="{CDD89A4B-DE9E-47F9-AC0D-F4DD48B640B1}" destId="{895D69CE-F077-472E-9730-8BA947E69536}" srcOrd="0" destOrd="0" parTransId="{330A9F9D-406C-427F-ACC3-C4A62572F13D}" sibTransId="{2B2F8C35-97B4-4BC7-AFDE-E739C9AD2804}"/>
    <dgm:cxn modelId="{09829C17-BC92-4C6F-A0C5-B108B56A7EEF}" type="presOf" srcId="{1941DCCC-CD88-43B6-AB3F-90765F021E3E}" destId="{EB46EFD5-6108-4603-B832-AE8A83764472}" srcOrd="0" destOrd="0" presId="urn:microsoft.com/office/officeart/2005/8/layout/list1"/>
    <dgm:cxn modelId="{EE9A689C-78A8-4E49-8A57-598FB7D7905C}" type="presOf" srcId="{ECEB30AB-377D-4E67-9562-EABC083182F2}" destId="{7CA6D296-9B2B-4456-B44D-F40AC1803105}" srcOrd="0" destOrd="0" presId="urn:microsoft.com/office/officeart/2005/8/layout/list1"/>
    <dgm:cxn modelId="{92BB30A6-1A8E-4685-8325-B67822C73B68}" type="presOf" srcId="{AB423BAF-6FF7-4DC5-B61E-21BBE505F005}" destId="{EA4E6A5C-601E-4596-8402-96BC9D3CF86C}" srcOrd="1" destOrd="0" presId="urn:microsoft.com/office/officeart/2005/8/layout/list1"/>
    <dgm:cxn modelId="{3AA466DD-AA06-47F5-B1BC-CC55CBB967BF}" type="presOf" srcId="{895D69CE-F077-472E-9730-8BA947E69536}" destId="{75D3DFE6-012D-416A-AE2A-B117FAE66ED0}" srcOrd="0" destOrd="0" presId="urn:microsoft.com/office/officeart/2005/8/layout/list1"/>
    <dgm:cxn modelId="{1BDBAA42-33C5-440D-BFB5-BB14CE85356A}" srcId="{AB423BAF-6FF7-4DC5-B61E-21BBE505F005}" destId="{1941DCCC-CD88-43B6-AB3F-90765F021E3E}" srcOrd="0" destOrd="0" parTransId="{15BBF844-94DF-40C6-B80B-5CA1E3ABE36C}" sibTransId="{76A1C6BE-D0AE-4AC4-B3E2-AC3D0955CF2C}"/>
    <dgm:cxn modelId="{3076909E-8939-48F3-8A70-60A54CB6472E}" type="presParOf" srcId="{7CA6D296-9B2B-4456-B44D-F40AC1803105}" destId="{911EB1DE-9503-4EAA-8604-5E44C34EFB2F}" srcOrd="0" destOrd="0" presId="urn:microsoft.com/office/officeart/2005/8/layout/list1"/>
    <dgm:cxn modelId="{5EE50086-A303-411D-B144-531BB7D2EC4C}" type="presParOf" srcId="{911EB1DE-9503-4EAA-8604-5E44C34EFB2F}" destId="{EA3A3B63-03F1-4026-AD3B-57A851408C2F}" srcOrd="0" destOrd="0" presId="urn:microsoft.com/office/officeart/2005/8/layout/list1"/>
    <dgm:cxn modelId="{A0BF7EE5-EEDB-47A6-8E5F-1F38D901A95C}" type="presParOf" srcId="{911EB1DE-9503-4EAA-8604-5E44C34EFB2F}" destId="{EA4E6A5C-601E-4596-8402-96BC9D3CF86C}" srcOrd="1" destOrd="0" presId="urn:microsoft.com/office/officeart/2005/8/layout/list1"/>
    <dgm:cxn modelId="{D3F92AD8-3CE8-4932-8008-E5E1AE253945}" type="presParOf" srcId="{7CA6D296-9B2B-4456-B44D-F40AC1803105}" destId="{71F17135-655C-47ED-BBFE-66208FD2CBD6}" srcOrd="1" destOrd="0" presId="urn:microsoft.com/office/officeart/2005/8/layout/list1"/>
    <dgm:cxn modelId="{995B2A85-4534-4F40-9516-745368A6C637}" type="presParOf" srcId="{7CA6D296-9B2B-4456-B44D-F40AC1803105}" destId="{EB46EFD5-6108-4603-B832-AE8A83764472}" srcOrd="2" destOrd="0" presId="urn:microsoft.com/office/officeart/2005/8/layout/list1"/>
    <dgm:cxn modelId="{FC62A808-15AD-44BC-B8EF-4E1B7D472B6A}" type="presParOf" srcId="{7CA6D296-9B2B-4456-B44D-F40AC1803105}" destId="{D3F16BA8-5619-439E-844C-AC26B6B7A5E7}" srcOrd="3" destOrd="0" presId="urn:microsoft.com/office/officeart/2005/8/layout/list1"/>
    <dgm:cxn modelId="{8384ACEB-7577-4A77-90DA-F5A67A48DCE9}" type="presParOf" srcId="{7CA6D296-9B2B-4456-B44D-F40AC1803105}" destId="{8ABF06C5-4BAD-4A5C-B41B-C1868C439F39}" srcOrd="4" destOrd="0" presId="urn:microsoft.com/office/officeart/2005/8/layout/list1"/>
    <dgm:cxn modelId="{ED61E017-E1E2-41BA-B2B6-0443A6064B7B}" type="presParOf" srcId="{8ABF06C5-4BAD-4A5C-B41B-C1868C439F39}" destId="{4A58139F-2F23-44C0-BADF-DA5BDA596E13}" srcOrd="0" destOrd="0" presId="urn:microsoft.com/office/officeart/2005/8/layout/list1"/>
    <dgm:cxn modelId="{6B1CE8BE-F6A1-468A-A739-62E73A63A24A}" type="presParOf" srcId="{8ABF06C5-4BAD-4A5C-B41B-C1868C439F39}" destId="{1D69C5B0-222F-44B9-AADA-5B8047FD6D13}" srcOrd="1" destOrd="0" presId="urn:microsoft.com/office/officeart/2005/8/layout/list1"/>
    <dgm:cxn modelId="{B74F6690-C0EB-4844-AB68-5E1F22040A05}" type="presParOf" srcId="{7CA6D296-9B2B-4456-B44D-F40AC1803105}" destId="{50754515-D996-41FA-BCEA-70469FD83290}" srcOrd="5" destOrd="0" presId="urn:microsoft.com/office/officeart/2005/8/layout/list1"/>
    <dgm:cxn modelId="{441F623F-EDBE-4293-8343-0A0DE84E1CDA}" type="presParOf" srcId="{7CA6D296-9B2B-4456-B44D-F40AC1803105}" destId="{75D3DFE6-012D-416A-AE2A-B117FAE66ED0}"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CEB30AB-377D-4E67-9562-EABC083182F2}"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2616C995-17AC-42AA-BF40-83330D51161D}">
      <dgm:prSet phldrT="[Text]" custT="1"/>
      <dgm:spPr>
        <a:solidFill>
          <a:schemeClr val="accent3">
            <a:lumMod val="75000"/>
          </a:schemeClr>
        </a:solidFill>
      </dgm:spPr>
      <dgm:t>
        <a:bodyPr/>
        <a:lstStyle/>
        <a:p>
          <a:r>
            <a:rPr lang="en-US" sz="2400" b="1" dirty="0" smtClean="0">
              <a:solidFill>
                <a:schemeClr val="accent1">
                  <a:lumMod val="60000"/>
                  <a:lumOff val="40000"/>
                </a:schemeClr>
              </a:solidFill>
              <a:effectLst/>
              <a:latin typeface="+mj-lt"/>
            </a:rPr>
            <a:t>U.S. Food and Drug Administration:</a:t>
          </a:r>
          <a:endParaRPr lang="en-US" sz="2400" dirty="0">
            <a:solidFill>
              <a:schemeClr val="accent1">
                <a:lumMod val="60000"/>
                <a:lumOff val="40000"/>
              </a:schemeClr>
            </a:solidFill>
          </a:endParaRPr>
        </a:p>
      </dgm:t>
    </dgm:pt>
    <dgm:pt modelId="{2F25F7C1-4C78-4825-A74C-3F7328D88496}" type="parTrans" cxnId="{137CBF2C-37FC-40EE-ABD5-65C898F920E0}">
      <dgm:prSet/>
      <dgm:spPr/>
      <dgm:t>
        <a:bodyPr/>
        <a:lstStyle/>
        <a:p>
          <a:endParaRPr lang="en-US"/>
        </a:p>
      </dgm:t>
    </dgm:pt>
    <dgm:pt modelId="{CB7D8A43-EFC3-4AAA-AA77-E686C3A9E3A6}" type="sibTrans" cxnId="{137CBF2C-37FC-40EE-ABD5-65C898F920E0}">
      <dgm:prSet/>
      <dgm:spPr/>
      <dgm:t>
        <a:bodyPr/>
        <a:lstStyle/>
        <a:p>
          <a:endParaRPr lang="en-US"/>
        </a:p>
      </dgm:t>
    </dgm:pt>
    <dgm:pt modelId="{CDD89A4B-DE9E-47F9-AC0D-F4DD48B640B1}">
      <dgm:prSet phldrT="[Text]" custT="1"/>
      <dgm:spPr>
        <a:solidFill>
          <a:schemeClr val="accent3">
            <a:lumMod val="75000"/>
          </a:schemeClr>
        </a:solidFill>
      </dgm:spPr>
      <dgm:t>
        <a:bodyPr/>
        <a:lstStyle/>
        <a:p>
          <a:r>
            <a:rPr lang="en-US" sz="2400" b="1" dirty="0" smtClean="0">
              <a:solidFill>
                <a:schemeClr val="accent1">
                  <a:lumMod val="60000"/>
                  <a:lumOff val="40000"/>
                </a:schemeClr>
              </a:solidFill>
              <a:latin typeface="+mj-lt"/>
            </a:rPr>
            <a:t>Questions on GSP?  </a:t>
          </a:r>
          <a:endParaRPr lang="en-US" sz="2400" b="1" dirty="0">
            <a:solidFill>
              <a:schemeClr val="accent1">
                <a:lumMod val="60000"/>
                <a:lumOff val="40000"/>
              </a:schemeClr>
            </a:solidFill>
          </a:endParaRPr>
        </a:p>
      </dgm:t>
    </dgm:pt>
    <dgm:pt modelId="{BE0CE14D-3AA3-40A8-9296-7F17323D79A7}" type="parTrans" cxnId="{6ABBA0D9-3F5F-498D-BBE2-16DCAB507897}">
      <dgm:prSet/>
      <dgm:spPr/>
      <dgm:t>
        <a:bodyPr/>
        <a:lstStyle/>
        <a:p>
          <a:endParaRPr lang="en-US"/>
        </a:p>
      </dgm:t>
    </dgm:pt>
    <dgm:pt modelId="{725B68B7-82C3-4517-A882-3782BD4892F1}" type="sibTrans" cxnId="{6ABBA0D9-3F5F-498D-BBE2-16DCAB507897}">
      <dgm:prSet/>
      <dgm:spPr/>
      <dgm:t>
        <a:bodyPr/>
        <a:lstStyle/>
        <a:p>
          <a:endParaRPr lang="en-US"/>
        </a:p>
      </dgm:t>
    </dgm:pt>
    <dgm:pt modelId="{D06F31C3-DF0A-4DE5-B39B-322B3FAE1101}">
      <dgm:prSet phldrT="[Text]" custT="1"/>
      <dgm:spPr>
        <a:solidFill>
          <a:schemeClr val="bg1">
            <a:lumMod val="60000"/>
            <a:lumOff val="40000"/>
            <a:alpha val="90000"/>
          </a:schemeClr>
        </a:solidFill>
      </dgm:spPr>
      <dgm:t>
        <a:bodyPr/>
        <a:lstStyle/>
        <a:p>
          <a:r>
            <a:rPr lang="en-US" sz="1800" dirty="0" smtClean="0">
              <a:solidFill>
                <a:schemeClr val="tx1"/>
              </a:solidFill>
              <a:hlinkClick xmlns:r="http://schemas.openxmlformats.org/officeDocument/2006/relationships" r:id="rId1"/>
            </a:rPr>
            <a:t>ht</a:t>
          </a:r>
          <a:r>
            <a:rPr lang="en-US" sz="1800" dirty="0" smtClean="0">
              <a:hlinkClick xmlns:r="http://schemas.openxmlformats.org/officeDocument/2006/relationships" r:id="rId1"/>
            </a:rPr>
            <a:t>tp://www.fda.gov/ForIndustry/FDABasicsforIndustry/default.htm</a:t>
          </a:r>
          <a:r>
            <a:rPr lang="en-US" sz="1800" dirty="0" smtClean="0"/>
            <a:t> </a:t>
          </a:r>
          <a:endParaRPr lang="en-US" sz="1800" dirty="0"/>
        </a:p>
      </dgm:t>
    </dgm:pt>
    <dgm:pt modelId="{A1271A46-54B2-4EFA-B045-E4C697B76A7D}" type="parTrans" cxnId="{CDA25EA6-11FE-421F-87B1-ADD79BB9A7AF}">
      <dgm:prSet/>
      <dgm:spPr/>
      <dgm:t>
        <a:bodyPr/>
        <a:lstStyle/>
        <a:p>
          <a:endParaRPr lang="en-US"/>
        </a:p>
      </dgm:t>
    </dgm:pt>
    <dgm:pt modelId="{4F6C7B49-7F9C-4937-83D2-2D59694F2BA9}" type="sibTrans" cxnId="{CDA25EA6-11FE-421F-87B1-ADD79BB9A7AF}">
      <dgm:prSet/>
      <dgm:spPr/>
      <dgm:t>
        <a:bodyPr/>
        <a:lstStyle/>
        <a:p>
          <a:endParaRPr lang="en-US"/>
        </a:p>
      </dgm:t>
    </dgm:pt>
    <dgm:pt modelId="{895D69CE-F077-472E-9730-8BA947E69536}">
      <dgm:prSet phldrT="[Text]" custT="1"/>
      <dgm:spPr>
        <a:solidFill>
          <a:schemeClr val="bg1">
            <a:lumMod val="60000"/>
            <a:lumOff val="40000"/>
            <a:alpha val="90000"/>
          </a:schemeClr>
        </a:solidFill>
      </dgm:spPr>
      <dgm:t>
        <a:bodyPr/>
        <a:lstStyle/>
        <a:p>
          <a:r>
            <a:rPr lang="en-US" sz="1800" dirty="0" smtClean="0">
              <a:solidFill>
                <a:schemeClr val="tx1"/>
              </a:solidFill>
            </a:rPr>
            <a:t>USTR contact: gsp@ustr.eop.gov or + 1-202-395-2974</a:t>
          </a:r>
          <a:endParaRPr lang="en-US" sz="1800" dirty="0">
            <a:solidFill>
              <a:schemeClr val="tx1"/>
            </a:solidFill>
          </a:endParaRPr>
        </a:p>
      </dgm:t>
    </dgm:pt>
    <dgm:pt modelId="{330A9F9D-406C-427F-ACC3-C4A62572F13D}" type="parTrans" cxnId="{BBC83638-EF17-441A-9D4D-A755B5B974C6}">
      <dgm:prSet/>
      <dgm:spPr/>
      <dgm:t>
        <a:bodyPr/>
        <a:lstStyle/>
        <a:p>
          <a:endParaRPr lang="en-US"/>
        </a:p>
      </dgm:t>
    </dgm:pt>
    <dgm:pt modelId="{2B2F8C35-97B4-4BC7-AFDE-E739C9AD2804}" type="sibTrans" cxnId="{BBC83638-EF17-441A-9D4D-A755B5B974C6}">
      <dgm:prSet/>
      <dgm:spPr/>
      <dgm:t>
        <a:bodyPr/>
        <a:lstStyle/>
        <a:p>
          <a:endParaRPr lang="en-US"/>
        </a:p>
      </dgm:t>
    </dgm:pt>
    <dgm:pt modelId="{7CA6D296-9B2B-4456-B44D-F40AC1803105}" type="pres">
      <dgm:prSet presAssocID="{ECEB30AB-377D-4E67-9562-EABC083182F2}" presName="linear" presStyleCnt="0">
        <dgm:presLayoutVars>
          <dgm:dir/>
          <dgm:animLvl val="lvl"/>
          <dgm:resizeHandles val="exact"/>
        </dgm:presLayoutVars>
      </dgm:prSet>
      <dgm:spPr/>
      <dgm:t>
        <a:bodyPr/>
        <a:lstStyle/>
        <a:p>
          <a:endParaRPr lang="en-US"/>
        </a:p>
      </dgm:t>
    </dgm:pt>
    <dgm:pt modelId="{FCC560BF-8623-48B3-A2D6-0893927EBDB2}" type="pres">
      <dgm:prSet presAssocID="{2616C995-17AC-42AA-BF40-83330D51161D}" presName="parentLin" presStyleCnt="0"/>
      <dgm:spPr/>
    </dgm:pt>
    <dgm:pt modelId="{72BEED57-0093-4760-B568-D930708F8E43}" type="pres">
      <dgm:prSet presAssocID="{2616C995-17AC-42AA-BF40-83330D51161D}" presName="parentLeftMargin" presStyleLbl="node1" presStyleIdx="0" presStyleCnt="2"/>
      <dgm:spPr/>
      <dgm:t>
        <a:bodyPr/>
        <a:lstStyle/>
        <a:p>
          <a:endParaRPr lang="en-US"/>
        </a:p>
      </dgm:t>
    </dgm:pt>
    <dgm:pt modelId="{A2A0B3E0-A0A0-4BA5-834B-1A0D3B90509A}" type="pres">
      <dgm:prSet presAssocID="{2616C995-17AC-42AA-BF40-83330D51161D}" presName="parentText" presStyleLbl="node1" presStyleIdx="0" presStyleCnt="2" custScaleX="102742" custScaleY="66089" custLinFactNeighborX="1010" custLinFactNeighborY="7008">
        <dgm:presLayoutVars>
          <dgm:chMax val="0"/>
          <dgm:bulletEnabled val="1"/>
        </dgm:presLayoutVars>
      </dgm:prSet>
      <dgm:spPr/>
      <dgm:t>
        <a:bodyPr/>
        <a:lstStyle/>
        <a:p>
          <a:endParaRPr lang="en-US"/>
        </a:p>
      </dgm:t>
    </dgm:pt>
    <dgm:pt modelId="{08F8529E-5DAB-4D35-AA12-106BCB010D01}" type="pres">
      <dgm:prSet presAssocID="{2616C995-17AC-42AA-BF40-83330D51161D}" presName="negativeSpace" presStyleCnt="0"/>
      <dgm:spPr/>
    </dgm:pt>
    <dgm:pt modelId="{BD66E0F2-460B-45A3-A2CB-27E1C5327302}" type="pres">
      <dgm:prSet presAssocID="{2616C995-17AC-42AA-BF40-83330D51161D}" presName="childText" presStyleLbl="conFgAcc1" presStyleIdx="0" presStyleCnt="2" custScaleY="117787" custLinFactNeighborY="-22537">
        <dgm:presLayoutVars>
          <dgm:bulletEnabled val="1"/>
        </dgm:presLayoutVars>
      </dgm:prSet>
      <dgm:spPr/>
      <dgm:t>
        <a:bodyPr/>
        <a:lstStyle/>
        <a:p>
          <a:endParaRPr lang="en-US"/>
        </a:p>
      </dgm:t>
    </dgm:pt>
    <dgm:pt modelId="{E710DF0E-31EB-4224-BB39-5FEC99E503DF}" type="pres">
      <dgm:prSet presAssocID="{CB7D8A43-EFC3-4AAA-AA77-E686C3A9E3A6}" presName="spaceBetweenRectangles" presStyleCnt="0"/>
      <dgm:spPr/>
    </dgm:pt>
    <dgm:pt modelId="{8ABF06C5-4BAD-4A5C-B41B-C1868C439F39}" type="pres">
      <dgm:prSet presAssocID="{CDD89A4B-DE9E-47F9-AC0D-F4DD48B640B1}" presName="parentLin" presStyleCnt="0"/>
      <dgm:spPr/>
    </dgm:pt>
    <dgm:pt modelId="{4A58139F-2F23-44C0-BADF-DA5BDA596E13}" type="pres">
      <dgm:prSet presAssocID="{CDD89A4B-DE9E-47F9-AC0D-F4DD48B640B1}" presName="parentLeftMargin" presStyleLbl="node1" presStyleIdx="0" presStyleCnt="2"/>
      <dgm:spPr/>
      <dgm:t>
        <a:bodyPr/>
        <a:lstStyle/>
        <a:p>
          <a:endParaRPr lang="en-US"/>
        </a:p>
      </dgm:t>
    </dgm:pt>
    <dgm:pt modelId="{1D69C5B0-222F-44B9-AADA-5B8047FD6D13}" type="pres">
      <dgm:prSet presAssocID="{CDD89A4B-DE9E-47F9-AC0D-F4DD48B640B1}" presName="parentText" presStyleLbl="node1" presStyleIdx="1" presStyleCnt="2" custScaleX="102742" custScaleY="66089" custLinFactNeighborX="-3614" custLinFactNeighborY="12895">
        <dgm:presLayoutVars>
          <dgm:chMax val="0"/>
          <dgm:bulletEnabled val="1"/>
        </dgm:presLayoutVars>
      </dgm:prSet>
      <dgm:spPr/>
      <dgm:t>
        <a:bodyPr/>
        <a:lstStyle/>
        <a:p>
          <a:endParaRPr lang="en-US"/>
        </a:p>
      </dgm:t>
    </dgm:pt>
    <dgm:pt modelId="{50754515-D996-41FA-BCEA-70469FD83290}" type="pres">
      <dgm:prSet presAssocID="{CDD89A4B-DE9E-47F9-AC0D-F4DD48B640B1}" presName="negativeSpace" presStyleCnt="0"/>
      <dgm:spPr/>
    </dgm:pt>
    <dgm:pt modelId="{75D3DFE6-012D-416A-AE2A-B117FAE66ED0}" type="pres">
      <dgm:prSet presAssocID="{CDD89A4B-DE9E-47F9-AC0D-F4DD48B640B1}" presName="childText" presStyleLbl="conFgAcc1" presStyleIdx="1" presStyleCnt="2" custScaleY="108624" custLinFactNeighborX="964" custLinFactNeighborY="7565">
        <dgm:presLayoutVars>
          <dgm:bulletEnabled val="1"/>
        </dgm:presLayoutVars>
      </dgm:prSet>
      <dgm:spPr/>
      <dgm:t>
        <a:bodyPr/>
        <a:lstStyle/>
        <a:p>
          <a:endParaRPr lang="en-US"/>
        </a:p>
      </dgm:t>
    </dgm:pt>
  </dgm:ptLst>
  <dgm:cxnLst>
    <dgm:cxn modelId="{137CBF2C-37FC-40EE-ABD5-65C898F920E0}" srcId="{ECEB30AB-377D-4E67-9562-EABC083182F2}" destId="{2616C995-17AC-42AA-BF40-83330D51161D}" srcOrd="0" destOrd="0" parTransId="{2F25F7C1-4C78-4825-A74C-3F7328D88496}" sibTransId="{CB7D8A43-EFC3-4AAA-AA77-E686C3A9E3A6}"/>
    <dgm:cxn modelId="{A92DFC5E-3CE3-4CBA-AC70-55AF6D78D27B}" type="presOf" srcId="{2616C995-17AC-42AA-BF40-83330D51161D}" destId="{A2A0B3E0-A0A0-4BA5-834B-1A0D3B90509A}" srcOrd="1" destOrd="0" presId="urn:microsoft.com/office/officeart/2005/8/layout/list1"/>
    <dgm:cxn modelId="{6ABBA0D9-3F5F-498D-BBE2-16DCAB507897}" srcId="{ECEB30AB-377D-4E67-9562-EABC083182F2}" destId="{CDD89A4B-DE9E-47F9-AC0D-F4DD48B640B1}" srcOrd="1" destOrd="0" parTransId="{BE0CE14D-3AA3-40A8-9296-7F17323D79A7}" sibTransId="{725B68B7-82C3-4517-A882-3782BD4892F1}"/>
    <dgm:cxn modelId="{CDA25EA6-11FE-421F-87B1-ADD79BB9A7AF}" srcId="{2616C995-17AC-42AA-BF40-83330D51161D}" destId="{D06F31C3-DF0A-4DE5-B39B-322B3FAE1101}" srcOrd="0" destOrd="0" parTransId="{A1271A46-54B2-4EFA-B045-E4C697B76A7D}" sibTransId="{4F6C7B49-7F9C-4937-83D2-2D59694F2BA9}"/>
    <dgm:cxn modelId="{D4B23B03-A75A-4F26-87EB-6AF8682F1ABF}" type="presOf" srcId="{CDD89A4B-DE9E-47F9-AC0D-F4DD48B640B1}" destId="{4A58139F-2F23-44C0-BADF-DA5BDA596E13}" srcOrd="0" destOrd="0" presId="urn:microsoft.com/office/officeart/2005/8/layout/list1"/>
    <dgm:cxn modelId="{BBC83638-EF17-441A-9D4D-A755B5B974C6}" srcId="{CDD89A4B-DE9E-47F9-AC0D-F4DD48B640B1}" destId="{895D69CE-F077-472E-9730-8BA947E69536}" srcOrd="0" destOrd="0" parTransId="{330A9F9D-406C-427F-ACC3-C4A62572F13D}" sibTransId="{2B2F8C35-97B4-4BC7-AFDE-E739C9AD2804}"/>
    <dgm:cxn modelId="{EF91B27E-1000-44F1-82F3-224A0BBE73BF}" type="presOf" srcId="{D06F31C3-DF0A-4DE5-B39B-322B3FAE1101}" destId="{BD66E0F2-460B-45A3-A2CB-27E1C5327302}" srcOrd="0" destOrd="0" presId="urn:microsoft.com/office/officeart/2005/8/layout/list1"/>
    <dgm:cxn modelId="{3DD3FA57-F363-4834-B032-A4C6E8E49D73}" type="presOf" srcId="{2616C995-17AC-42AA-BF40-83330D51161D}" destId="{72BEED57-0093-4760-B568-D930708F8E43}" srcOrd="0" destOrd="0" presId="urn:microsoft.com/office/officeart/2005/8/layout/list1"/>
    <dgm:cxn modelId="{D829FE7F-3A7A-4267-9562-D1B57E1655B3}" type="presOf" srcId="{CDD89A4B-DE9E-47F9-AC0D-F4DD48B640B1}" destId="{1D69C5B0-222F-44B9-AADA-5B8047FD6D13}" srcOrd="1" destOrd="0" presId="urn:microsoft.com/office/officeart/2005/8/layout/list1"/>
    <dgm:cxn modelId="{3C4FE05A-B6C7-482E-A8A9-EF3B5876020E}" type="presOf" srcId="{ECEB30AB-377D-4E67-9562-EABC083182F2}" destId="{7CA6D296-9B2B-4456-B44D-F40AC1803105}" srcOrd="0" destOrd="0" presId="urn:microsoft.com/office/officeart/2005/8/layout/list1"/>
    <dgm:cxn modelId="{87137C03-3767-457D-8E61-C6D606B1EA4E}" type="presOf" srcId="{895D69CE-F077-472E-9730-8BA947E69536}" destId="{75D3DFE6-012D-416A-AE2A-B117FAE66ED0}" srcOrd="0" destOrd="0" presId="urn:microsoft.com/office/officeart/2005/8/layout/list1"/>
    <dgm:cxn modelId="{AA95BD7E-A584-4EEB-8A11-78D0AB1A037F}" type="presParOf" srcId="{7CA6D296-9B2B-4456-B44D-F40AC1803105}" destId="{FCC560BF-8623-48B3-A2D6-0893927EBDB2}" srcOrd="0" destOrd="0" presId="urn:microsoft.com/office/officeart/2005/8/layout/list1"/>
    <dgm:cxn modelId="{34FBBF84-2DD1-4E37-AB02-8E2F5A4255B6}" type="presParOf" srcId="{FCC560BF-8623-48B3-A2D6-0893927EBDB2}" destId="{72BEED57-0093-4760-B568-D930708F8E43}" srcOrd="0" destOrd="0" presId="urn:microsoft.com/office/officeart/2005/8/layout/list1"/>
    <dgm:cxn modelId="{FB4CB96F-3E2D-42F5-93F1-F5DF1130DD7B}" type="presParOf" srcId="{FCC560BF-8623-48B3-A2D6-0893927EBDB2}" destId="{A2A0B3E0-A0A0-4BA5-834B-1A0D3B90509A}" srcOrd="1" destOrd="0" presId="urn:microsoft.com/office/officeart/2005/8/layout/list1"/>
    <dgm:cxn modelId="{94B18EDF-B29E-43A0-88BD-0CBAB7B49D77}" type="presParOf" srcId="{7CA6D296-9B2B-4456-B44D-F40AC1803105}" destId="{08F8529E-5DAB-4D35-AA12-106BCB010D01}" srcOrd="1" destOrd="0" presId="urn:microsoft.com/office/officeart/2005/8/layout/list1"/>
    <dgm:cxn modelId="{C4B69E1A-58FB-490D-9836-D0511DDE8FF9}" type="presParOf" srcId="{7CA6D296-9B2B-4456-B44D-F40AC1803105}" destId="{BD66E0F2-460B-45A3-A2CB-27E1C5327302}" srcOrd="2" destOrd="0" presId="urn:microsoft.com/office/officeart/2005/8/layout/list1"/>
    <dgm:cxn modelId="{8D07BF4B-E9C4-4B50-B540-920834F082BC}" type="presParOf" srcId="{7CA6D296-9B2B-4456-B44D-F40AC1803105}" destId="{E710DF0E-31EB-4224-BB39-5FEC99E503DF}" srcOrd="3" destOrd="0" presId="urn:microsoft.com/office/officeart/2005/8/layout/list1"/>
    <dgm:cxn modelId="{D4748E18-B458-4B25-964D-A636ACA7BB13}" type="presParOf" srcId="{7CA6D296-9B2B-4456-B44D-F40AC1803105}" destId="{8ABF06C5-4BAD-4A5C-B41B-C1868C439F39}" srcOrd="4" destOrd="0" presId="urn:microsoft.com/office/officeart/2005/8/layout/list1"/>
    <dgm:cxn modelId="{E284D3E5-09FE-416C-8852-76EE812A8F53}" type="presParOf" srcId="{8ABF06C5-4BAD-4A5C-B41B-C1868C439F39}" destId="{4A58139F-2F23-44C0-BADF-DA5BDA596E13}" srcOrd="0" destOrd="0" presId="urn:microsoft.com/office/officeart/2005/8/layout/list1"/>
    <dgm:cxn modelId="{98E103B7-A52E-4E2D-B306-252B19DBD58F}" type="presParOf" srcId="{8ABF06C5-4BAD-4A5C-B41B-C1868C439F39}" destId="{1D69C5B0-222F-44B9-AADA-5B8047FD6D13}" srcOrd="1" destOrd="0" presId="urn:microsoft.com/office/officeart/2005/8/layout/list1"/>
    <dgm:cxn modelId="{ECB664A0-39ED-4E76-980A-758797D6D7C8}" type="presParOf" srcId="{7CA6D296-9B2B-4456-B44D-F40AC1803105}" destId="{50754515-D996-41FA-BCEA-70469FD83290}" srcOrd="5" destOrd="0" presId="urn:microsoft.com/office/officeart/2005/8/layout/list1"/>
    <dgm:cxn modelId="{FAC0ADCA-92F9-4543-9E12-BFC2C2C5917A}" type="presParOf" srcId="{7CA6D296-9B2B-4456-B44D-F40AC1803105}" destId="{75D3DFE6-012D-416A-AE2A-B117FAE66ED0}"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1F2976-7F2F-4448-B206-FD99C01317FD}" type="doc">
      <dgm:prSet loTypeId="urn:microsoft.com/office/officeart/2008/layout/VerticalCurvedList" loCatId="list" qsTypeId="urn:microsoft.com/office/officeart/2005/8/quickstyle/simple5" qsCatId="simple" csTypeId="urn:microsoft.com/office/officeart/2005/8/colors/accent3_5" csCatId="accent3" phldr="1"/>
      <dgm:spPr/>
      <dgm:t>
        <a:bodyPr/>
        <a:lstStyle/>
        <a:p>
          <a:endParaRPr lang="en-US"/>
        </a:p>
      </dgm:t>
    </dgm:pt>
    <dgm:pt modelId="{46686D94-2C74-4330-87BD-387588AAB5D6}">
      <dgm:prSet phldrT="[Text]" custT="1"/>
      <dgm:spPr/>
      <dgm:t>
        <a:bodyPr/>
        <a:lstStyle/>
        <a:p>
          <a:r>
            <a:rPr lang="en-US" sz="1900" b="1" dirty="0" smtClean="0">
              <a:latin typeface="+mj-lt"/>
            </a:rPr>
            <a:t>Must be a GSP-eligible product </a:t>
          </a:r>
          <a:endParaRPr lang="en-US" sz="1900" dirty="0"/>
        </a:p>
      </dgm:t>
    </dgm:pt>
    <dgm:pt modelId="{B5BCEB62-D04A-4291-9667-05584944E55F}" type="parTrans" cxnId="{51554C4A-AFE7-4B0D-A709-D8487E89B963}">
      <dgm:prSet/>
      <dgm:spPr/>
      <dgm:t>
        <a:bodyPr/>
        <a:lstStyle/>
        <a:p>
          <a:endParaRPr lang="en-US"/>
        </a:p>
      </dgm:t>
    </dgm:pt>
    <dgm:pt modelId="{06480983-ADAD-4E70-B6C0-7FCF198CEA05}" type="sibTrans" cxnId="{51554C4A-AFE7-4B0D-A709-D8487E89B963}">
      <dgm:prSet/>
      <dgm:spPr/>
      <dgm:t>
        <a:bodyPr/>
        <a:lstStyle/>
        <a:p>
          <a:endParaRPr lang="en-US"/>
        </a:p>
      </dgm:t>
    </dgm:pt>
    <dgm:pt modelId="{E9F698E5-ECEC-4F23-B7C6-9104664C9538}">
      <dgm:prSet/>
      <dgm:spPr/>
      <dgm:t>
        <a:bodyPr/>
        <a:lstStyle/>
        <a:p>
          <a:r>
            <a:rPr lang="en-US" b="1" dirty="0" smtClean="0">
              <a:latin typeface="+mj-lt"/>
            </a:rPr>
            <a:t>Must be a product of Brazil</a:t>
          </a:r>
        </a:p>
      </dgm:t>
    </dgm:pt>
    <dgm:pt modelId="{A9BD664E-B76F-4666-BDE0-14D29B618511}" type="parTrans" cxnId="{CCD7032B-B652-4AF9-854F-BFC2F6386CE4}">
      <dgm:prSet/>
      <dgm:spPr/>
      <dgm:t>
        <a:bodyPr/>
        <a:lstStyle/>
        <a:p>
          <a:endParaRPr lang="en-US"/>
        </a:p>
      </dgm:t>
    </dgm:pt>
    <dgm:pt modelId="{B98E0BDD-6653-4BC7-9A27-C1DF7621FFD6}" type="sibTrans" cxnId="{CCD7032B-B652-4AF9-854F-BFC2F6386CE4}">
      <dgm:prSet/>
      <dgm:spPr/>
      <dgm:t>
        <a:bodyPr/>
        <a:lstStyle/>
        <a:p>
          <a:endParaRPr lang="en-US"/>
        </a:p>
      </dgm:t>
    </dgm:pt>
    <dgm:pt modelId="{F2BB3A2C-88BA-4B5B-A06B-E1847146C5A0}">
      <dgm:prSet/>
      <dgm:spPr/>
      <dgm:t>
        <a:bodyPr/>
        <a:lstStyle/>
        <a:p>
          <a:r>
            <a:rPr lang="en-US" b="1" dirty="0" smtClean="0">
              <a:latin typeface="+mj-lt"/>
            </a:rPr>
            <a:t>If using non-Brazilian inputs, local content &amp; processing must be ≥ 35% of the value</a:t>
          </a:r>
        </a:p>
      </dgm:t>
    </dgm:pt>
    <dgm:pt modelId="{56F4F783-62CE-4065-87EA-9F8CAF42801B}" type="parTrans" cxnId="{ADB3E0C7-D180-42C8-90FB-5866805B0ED0}">
      <dgm:prSet/>
      <dgm:spPr/>
      <dgm:t>
        <a:bodyPr/>
        <a:lstStyle/>
        <a:p>
          <a:endParaRPr lang="en-US"/>
        </a:p>
      </dgm:t>
    </dgm:pt>
    <dgm:pt modelId="{7693AF01-8906-416D-BE36-35C47BCFD5BE}" type="sibTrans" cxnId="{ADB3E0C7-D180-42C8-90FB-5866805B0ED0}">
      <dgm:prSet/>
      <dgm:spPr/>
      <dgm:t>
        <a:bodyPr/>
        <a:lstStyle/>
        <a:p>
          <a:endParaRPr lang="en-US"/>
        </a:p>
      </dgm:t>
    </dgm:pt>
    <dgm:pt modelId="{7C37353F-06C0-45DF-8048-3827104457B9}">
      <dgm:prSet/>
      <dgm:spPr/>
      <dgm:t>
        <a:bodyPr/>
        <a:lstStyle/>
        <a:p>
          <a:r>
            <a:rPr lang="en-US" b="1" dirty="0" smtClean="0">
              <a:latin typeface="+mj-lt"/>
            </a:rPr>
            <a:t>Must import directly into the U.S. without entering commerce of another country </a:t>
          </a:r>
        </a:p>
      </dgm:t>
    </dgm:pt>
    <dgm:pt modelId="{67FF6CD2-F2A6-4417-8C6F-11C96F8FA628}" type="parTrans" cxnId="{A55D6742-4534-49FA-86D2-CDFCAD6BC04D}">
      <dgm:prSet/>
      <dgm:spPr/>
      <dgm:t>
        <a:bodyPr/>
        <a:lstStyle/>
        <a:p>
          <a:endParaRPr lang="en-US"/>
        </a:p>
      </dgm:t>
    </dgm:pt>
    <dgm:pt modelId="{37C8297D-7C61-417A-B3D6-AC532E4C0DD5}" type="sibTrans" cxnId="{A55D6742-4534-49FA-86D2-CDFCAD6BC04D}">
      <dgm:prSet/>
      <dgm:spPr/>
      <dgm:t>
        <a:bodyPr/>
        <a:lstStyle/>
        <a:p>
          <a:endParaRPr lang="en-US"/>
        </a:p>
      </dgm:t>
    </dgm:pt>
    <dgm:pt modelId="{900B3B1E-3EFA-49BF-BB04-BAC658153403}">
      <dgm:prSet/>
      <dgm:spPr/>
      <dgm:t>
        <a:bodyPr/>
        <a:lstStyle/>
        <a:p>
          <a:r>
            <a:rPr lang="en-US" b="1" dirty="0" smtClean="0">
              <a:latin typeface="+mj-lt"/>
            </a:rPr>
            <a:t>Benefit must be claimed by importer </a:t>
          </a:r>
        </a:p>
      </dgm:t>
    </dgm:pt>
    <dgm:pt modelId="{74CFD4ED-E1F2-4B90-8122-BCBBD44996FF}" type="parTrans" cxnId="{BFF1877A-176F-45CB-86F3-A59140A94278}">
      <dgm:prSet/>
      <dgm:spPr/>
      <dgm:t>
        <a:bodyPr/>
        <a:lstStyle/>
        <a:p>
          <a:endParaRPr lang="en-US"/>
        </a:p>
      </dgm:t>
    </dgm:pt>
    <dgm:pt modelId="{650334E0-6601-4A90-8567-A370C5A63749}" type="sibTrans" cxnId="{BFF1877A-176F-45CB-86F3-A59140A94278}">
      <dgm:prSet/>
      <dgm:spPr/>
      <dgm:t>
        <a:bodyPr/>
        <a:lstStyle/>
        <a:p>
          <a:endParaRPr lang="en-US"/>
        </a:p>
      </dgm:t>
    </dgm:pt>
    <dgm:pt modelId="{FB6E8E6A-BC61-487B-8FC6-5D8F8C976B44}">
      <dgm:prSet/>
      <dgm:spPr/>
      <dgm:t>
        <a:bodyPr/>
        <a:lstStyle/>
        <a:p>
          <a:r>
            <a:rPr lang="en-US" b="1" dirty="0" smtClean="0">
              <a:latin typeface="+mj-lt"/>
            </a:rPr>
            <a:t>Keep production/accounting records to assist importer to verify GSP claim  </a:t>
          </a:r>
        </a:p>
      </dgm:t>
    </dgm:pt>
    <dgm:pt modelId="{1FF9B066-37D2-47AD-94E2-C16463E8945B}" type="parTrans" cxnId="{0A331207-2ACD-4A09-B0AE-DE7F7E797558}">
      <dgm:prSet/>
      <dgm:spPr/>
      <dgm:t>
        <a:bodyPr/>
        <a:lstStyle/>
        <a:p>
          <a:endParaRPr lang="en-US"/>
        </a:p>
      </dgm:t>
    </dgm:pt>
    <dgm:pt modelId="{16B654E5-A316-404B-A876-05CCCF60C780}" type="sibTrans" cxnId="{0A331207-2ACD-4A09-B0AE-DE7F7E797558}">
      <dgm:prSet/>
      <dgm:spPr/>
      <dgm:t>
        <a:bodyPr/>
        <a:lstStyle/>
        <a:p>
          <a:endParaRPr lang="en-US"/>
        </a:p>
      </dgm:t>
    </dgm:pt>
    <dgm:pt modelId="{62897CC6-F2F6-4C82-A2BA-C5A41184D4CB}" type="pres">
      <dgm:prSet presAssocID="{861F2976-7F2F-4448-B206-FD99C01317FD}" presName="Name0" presStyleCnt="0">
        <dgm:presLayoutVars>
          <dgm:chMax val="7"/>
          <dgm:chPref val="7"/>
          <dgm:dir/>
        </dgm:presLayoutVars>
      </dgm:prSet>
      <dgm:spPr/>
      <dgm:t>
        <a:bodyPr/>
        <a:lstStyle/>
        <a:p>
          <a:endParaRPr lang="en-US"/>
        </a:p>
      </dgm:t>
    </dgm:pt>
    <dgm:pt modelId="{D7AFAD7F-5346-4E49-8BC8-AA68062FA8E4}" type="pres">
      <dgm:prSet presAssocID="{861F2976-7F2F-4448-B206-FD99C01317FD}" presName="Name1" presStyleCnt="0"/>
      <dgm:spPr/>
    </dgm:pt>
    <dgm:pt modelId="{24DB276A-33BB-463D-B8CB-FF9E7E6E277D}" type="pres">
      <dgm:prSet presAssocID="{861F2976-7F2F-4448-B206-FD99C01317FD}" presName="cycle" presStyleCnt="0"/>
      <dgm:spPr/>
    </dgm:pt>
    <dgm:pt modelId="{ECFA8691-4A0B-4A54-A07F-07608C412018}" type="pres">
      <dgm:prSet presAssocID="{861F2976-7F2F-4448-B206-FD99C01317FD}" presName="srcNode" presStyleLbl="node1" presStyleIdx="0" presStyleCnt="6"/>
      <dgm:spPr/>
    </dgm:pt>
    <dgm:pt modelId="{A6F44792-DBB0-431D-8B95-4B7F0C641036}" type="pres">
      <dgm:prSet presAssocID="{861F2976-7F2F-4448-B206-FD99C01317FD}" presName="conn" presStyleLbl="parChTrans1D2" presStyleIdx="0" presStyleCnt="1"/>
      <dgm:spPr/>
      <dgm:t>
        <a:bodyPr/>
        <a:lstStyle/>
        <a:p>
          <a:endParaRPr lang="en-US"/>
        </a:p>
      </dgm:t>
    </dgm:pt>
    <dgm:pt modelId="{C08EC092-E7A4-40A6-B50F-FDD62B8C02DC}" type="pres">
      <dgm:prSet presAssocID="{861F2976-7F2F-4448-B206-FD99C01317FD}" presName="extraNode" presStyleLbl="node1" presStyleIdx="0" presStyleCnt="6"/>
      <dgm:spPr/>
    </dgm:pt>
    <dgm:pt modelId="{5960E26A-6C0E-4A96-9087-C12C2A365301}" type="pres">
      <dgm:prSet presAssocID="{861F2976-7F2F-4448-B206-FD99C01317FD}" presName="dstNode" presStyleLbl="node1" presStyleIdx="0" presStyleCnt="6"/>
      <dgm:spPr/>
    </dgm:pt>
    <dgm:pt modelId="{BA968788-4F39-443F-A1EC-4096E5D9A458}" type="pres">
      <dgm:prSet presAssocID="{46686D94-2C74-4330-87BD-387588AAB5D6}" presName="text_1" presStyleLbl="node1" presStyleIdx="0" presStyleCnt="6">
        <dgm:presLayoutVars>
          <dgm:bulletEnabled val="1"/>
        </dgm:presLayoutVars>
      </dgm:prSet>
      <dgm:spPr/>
      <dgm:t>
        <a:bodyPr/>
        <a:lstStyle/>
        <a:p>
          <a:endParaRPr lang="en-US"/>
        </a:p>
      </dgm:t>
    </dgm:pt>
    <dgm:pt modelId="{4F26937F-C97F-4547-8078-0E42508F7B72}" type="pres">
      <dgm:prSet presAssocID="{46686D94-2C74-4330-87BD-387588AAB5D6}" presName="accent_1" presStyleCnt="0"/>
      <dgm:spPr/>
    </dgm:pt>
    <dgm:pt modelId="{8D72C8B3-EAD4-4E9D-A455-F8F4D7428C9D}" type="pres">
      <dgm:prSet presAssocID="{46686D94-2C74-4330-87BD-387588AAB5D6}" presName="accentRepeatNode" presStyleLbl="solidFgAcc1" presStyleIdx="0" presStyleCnt="6" custScaleX="54021" custScaleY="45750"/>
      <dgm:spPr/>
    </dgm:pt>
    <dgm:pt modelId="{42C620B3-64A7-4842-810B-B27614D93C2D}" type="pres">
      <dgm:prSet presAssocID="{E9F698E5-ECEC-4F23-B7C6-9104664C9538}" presName="text_2" presStyleLbl="node1" presStyleIdx="1" presStyleCnt="6">
        <dgm:presLayoutVars>
          <dgm:bulletEnabled val="1"/>
        </dgm:presLayoutVars>
      </dgm:prSet>
      <dgm:spPr/>
      <dgm:t>
        <a:bodyPr/>
        <a:lstStyle/>
        <a:p>
          <a:endParaRPr lang="en-US"/>
        </a:p>
      </dgm:t>
    </dgm:pt>
    <dgm:pt modelId="{29C64D13-9118-4145-8112-E36554CDE395}" type="pres">
      <dgm:prSet presAssocID="{E9F698E5-ECEC-4F23-B7C6-9104664C9538}" presName="accent_2" presStyleCnt="0"/>
      <dgm:spPr/>
    </dgm:pt>
    <dgm:pt modelId="{AA5054B0-428C-4F68-BAA9-AA2A8E27F962}" type="pres">
      <dgm:prSet presAssocID="{E9F698E5-ECEC-4F23-B7C6-9104664C9538}" presName="accentRepeatNode" presStyleLbl="solidFgAcc1" presStyleIdx="1" presStyleCnt="6" custScaleX="54021" custScaleY="45750"/>
      <dgm:spPr/>
    </dgm:pt>
    <dgm:pt modelId="{D6DEAE07-2E73-4642-8029-A69A34E0B639}" type="pres">
      <dgm:prSet presAssocID="{F2BB3A2C-88BA-4B5B-A06B-E1847146C5A0}" presName="text_3" presStyleLbl="node1" presStyleIdx="2" presStyleCnt="6">
        <dgm:presLayoutVars>
          <dgm:bulletEnabled val="1"/>
        </dgm:presLayoutVars>
      </dgm:prSet>
      <dgm:spPr/>
      <dgm:t>
        <a:bodyPr/>
        <a:lstStyle/>
        <a:p>
          <a:endParaRPr lang="en-US"/>
        </a:p>
      </dgm:t>
    </dgm:pt>
    <dgm:pt modelId="{F01C99C7-89BB-4C10-974A-8D1DFB518755}" type="pres">
      <dgm:prSet presAssocID="{F2BB3A2C-88BA-4B5B-A06B-E1847146C5A0}" presName="accent_3" presStyleCnt="0"/>
      <dgm:spPr/>
    </dgm:pt>
    <dgm:pt modelId="{19D9F287-D4E2-4313-8AA2-95892FBB371B}" type="pres">
      <dgm:prSet presAssocID="{F2BB3A2C-88BA-4B5B-A06B-E1847146C5A0}" presName="accentRepeatNode" presStyleLbl="solidFgAcc1" presStyleIdx="2" presStyleCnt="6" custScaleX="54021" custScaleY="45750"/>
      <dgm:spPr/>
    </dgm:pt>
    <dgm:pt modelId="{AB59746D-7C0E-4F6D-B79B-165037BA0A4B}" type="pres">
      <dgm:prSet presAssocID="{7C37353F-06C0-45DF-8048-3827104457B9}" presName="text_4" presStyleLbl="node1" presStyleIdx="3" presStyleCnt="6">
        <dgm:presLayoutVars>
          <dgm:bulletEnabled val="1"/>
        </dgm:presLayoutVars>
      </dgm:prSet>
      <dgm:spPr/>
      <dgm:t>
        <a:bodyPr/>
        <a:lstStyle/>
        <a:p>
          <a:endParaRPr lang="en-US"/>
        </a:p>
      </dgm:t>
    </dgm:pt>
    <dgm:pt modelId="{54E16103-668A-446E-AFD2-2CFB5B9A02BF}" type="pres">
      <dgm:prSet presAssocID="{7C37353F-06C0-45DF-8048-3827104457B9}" presName="accent_4" presStyleCnt="0"/>
      <dgm:spPr/>
    </dgm:pt>
    <dgm:pt modelId="{FB4AA9AB-6ECA-475F-9D22-3E6FDF9C2E16}" type="pres">
      <dgm:prSet presAssocID="{7C37353F-06C0-45DF-8048-3827104457B9}" presName="accentRepeatNode" presStyleLbl="solidFgAcc1" presStyleIdx="3" presStyleCnt="6" custScaleX="54021" custScaleY="45750"/>
      <dgm:spPr/>
    </dgm:pt>
    <dgm:pt modelId="{4526C4E5-4DDF-446C-BC45-FBDA776226E0}" type="pres">
      <dgm:prSet presAssocID="{900B3B1E-3EFA-49BF-BB04-BAC658153403}" presName="text_5" presStyleLbl="node1" presStyleIdx="4" presStyleCnt="6">
        <dgm:presLayoutVars>
          <dgm:bulletEnabled val="1"/>
        </dgm:presLayoutVars>
      </dgm:prSet>
      <dgm:spPr/>
      <dgm:t>
        <a:bodyPr/>
        <a:lstStyle/>
        <a:p>
          <a:endParaRPr lang="en-US"/>
        </a:p>
      </dgm:t>
    </dgm:pt>
    <dgm:pt modelId="{69F8B42F-8F28-4BB1-AD98-C5184194D691}" type="pres">
      <dgm:prSet presAssocID="{900B3B1E-3EFA-49BF-BB04-BAC658153403}" presName="accent_5" presStyleCnt="0"/>
      <dgm:spPr/>
    </dgm:pt>
    <dgm:pt modelId="{01336AF7-F391-4515-94D4-760DD947C1E9}" type="pres">
      <dgm:prSet presAssocID="{900B3B1E-3EFA-49BF-BB04-BAC658153403}" presName="accentRepeatNode" presStyleLbl="solidFgAcc1" presStyleIdx="4" presStyleCnt="6" custScaleX="54021" custScaleY="45750"/>
      <dgm:spPr/>
    </dgm:pt>
    <dgm:pt modelId="{BA10F91D-B0F2-4C13-B50E-E3D1F03D47E2}" type="pres">
      <dgm:prSet presAssocID="{FB6E8E6A-BC61-487B-8FC6-5D8F8C976B44}" presName="text_6" presStyleLbl="node1" presStyleIdx="5" presStyleCnt="6">
        <dgm:presLayoutVars>
          <dgm:bulletEnabled val="1"/>
        </dgm:presLayoutVars>
      </dgm:prSet>
      <dgm:spPr/>
      <dgm:t>
        <a:bodyPr/>
        <a:lstStyle/>
        <a:p>
          <a:endParaRPr lang="en-US"/>
        </a:p>
      </dgm:t>
    </dgm:pt>
    <dgm:pt modelId="{FE78010E-C1D2-45F7-9356-94313B00A8FF}" type="pres">
      <dgm:prSet presAssocID="{FB6E8E6A-BC61-487B-8FC6-5D8F8C976B44}" presName="accent_6" presStyleCnt="0"/>
      <dgm:spPr/>
    </dgm:pt>
    <dgm:pt modelId="{3315A1CE-C85E-4758-95C1-761FBBC57F71}" type="pres">
      <dgm:prSet presAssocID="{FB6E8E6A-BC61-487B-8FC6-5D8F8C976B44}" presName="accentRepeatNode" presStyleLbl="solidFgAcc1" presStyleIdx="5" presStyleCnt="6" custScaleX="54021" custScaleY="45750"/>
      <dgm:spPr/>
    </dgm:pt>
  </dgm:ptLst>
  <dgm:cxnLst>
    <dgm:cxn modelId="{51554C4A-AFE7-4B0D-A709-D8487E89B963}" srcId="{861F2976-7F2F-4448-B206-FD99C01317FD}" destId="{46686D94-2C74-4330-87BD-387588AAB5D6}" srcOrd="0" destOrd="0" parTransId="{B5BCEB62-D04A-4291-9667-05584944E55F}" sibTransId="{06480983-ADAD-4E70-B6C0-7FCF198CEA05}"/>
    <dgm:cxn modelId="{0A331207-2ACD-4A09-B0AE-DE7F7E797558}" srcId="{861F2976-7F2F-4448-B206-FD99C01317FD}" destId="{FB6E8E6A-BC61-487B-8FC6-5D8F8C976B44}" srcOrd="5" destOrd="0" parTransId="{1FF9B066-37D2-47AD-94E2-C16463E8945B}" sibTransId="{16B654E5-A316-404B-A876-05CCCF60C780}"/>
    <dgm:cxn modelId="{E48A26A0-9328-47CD-98A1-33063817F692}" type="presOf" srcId="{06480983-ADAD-4E70-B6C0-7FCF198CEA05}" destId="{A6F44792-DBB0-431D-8B95-4B7F0C641036}" srcOrd="0" destOrd="0" presId="urn:microsoft.com/office/officeart/2008/layout/VerticalCurvedList"/>
    <dgm:cxn modelId="{BFF1877A-176F-45CB-86F3-A59140A94278}" srcId="{861F2976-7F2F-4448-B206-FD99C01317FD}" destId="{900B3B1E-3EFA-49BF-BB04-BAC658153403}" srcOrd="4" destOrd="0" parTransId="{74CFD4ED-E1F2-4B90-8122-BCBBD44996FF}" sibTransId="{650334E0-6601-4A90-8567-A370C5A63749}"/>
    <dgm:cxn modelId="{3D1E4638-9CB6-42CA-A781-CAF8E7B34B5B}" type="presOf" srcId="{F2BB3A2C-88BA-4B5B-A06B-E1847146C5A0}" destId="{D6DEAE07-2E73-4642-8029-A69A34E0B639}" srcOrd="0" destOrd="0" presId="urn:microsoft.com/office/officeart/2008/layout/VerticalCurvedList"/>
    <dgm:cxn modelId="{162642B3-2FD8-444C-82D7-F9CE4FC989BC}" type="presOf" srcId="{7C37353F-06C0-45DF-8048-3827104457B9}" destId="{AB59746D-7C0E-4F6D-B79B-165037BA0A4B}" srcOrd="0" destOrd="0" presId="urn:microsoft.com/office/officeart/2008/layout/VerticalCurvedList"/>
    <dgm:cxn modelId="{F46964A9-B0FA-4C4B-BAB0-BF81C21E2FD9}" type="presOf" srcId="{46686D94-2C74-4330-87BD-387588AAB5D6}" destId="{BA968788-4F39-443F-A1EC-4096E5D9A458}" srcOrd="0" destOrd="0" presId="urn:microsoft.com/office/officeart/2008/layout/VerticalCurvedList"/>
    <dgm:cxn modelId="{22EFC2CE-E99F-4080-B17B-74C896FEE98F}" type="presOf" srcId="{861F2976-7F2F-4448-B206-FD99C01317FD}" destId="{62897CC6-F2F6-4C82-A2BA-C5A41184D4CB}" srcOrd="0" destOrd="0" presId="urn:microsoft.com/office/officeart/2008/layout/VerticalCurvedList"/>
    <dgm:cxn modelId="{ADB3E0C7-D180-42C8-90FB-5866805B0ED0}" srcId="{861F2976-7F2F-4448-B206-FD99C01317FD}" destId="{F2BB3A2C-88BA-4B5B-A06B-E1847146C5A0}" srcOrd="2" destOrd="0" parTransId="{56F4F783-62CE-4065-87EA-9F8CAF42801B}" sibTransId="{7693AF01-8906-416D-BE36-35C47BCFD5BE}"/>
    <dgm:cxn modelId="{A55D6742-4534-49FA-86D2-CDFCAD6BC04D}" srcId="{861F2976-7F2F-4448-B206-FD99C01317FD}" destId="{7C37353F-06C0-45DF-8048-3827104457B9}" srcOrd="3" destOrd="0" parTransId="{67FF6CD2-F2A6-4417-8C6F-11C96F8FA628}" sibTransId="{37C8297D-7C61-417A-B3D6-AC532E4C0DD5}"/>
    <dgm:cxn modelId="{0A71415B-C26B-406E-9D26-CC158E2201D6}" type="presOf" srcId="{FB6E8E6A-BC61-487B-8FC6-5D8F8C976B44}" destId="{BA10F91D-B0F2-4C13-B50E-E3D1F03D47E2}" srcOrd="0" destOrd="0" presId="urn:microsoft.com/office/officeart/2008/layout/VerticalCurvedList"/>
    <dgm:cxn modelId="{CCECFAE8-1D66-4A84-9E35-B3AF46315C1C}" type="presOf" srcId="{900B3B1E-3EFA-49BF-BB04-BAC658153403}" destId="{4526C4E5-4DDF-446C-BC45-FBDA776226E0}" srcOrd="0" destOrd="0" presId="urn:microsoft.com/office/officeart/2008/layout/VerticalCurvedList"/>
    <dgm:cxn modelId="{CCD7032B-B652-4AF9-854F-BFC2F6386CE4}" srcId="{861F2976-7F2F-4448-B206-FD99C01317FD}" destId="{E9F698E5-ECEC-4F23-B7C6-9104664C9538}" srcOrd="1" destOrd="0" parTransId="{A9BD664E-B76F-4666-BDE0-14D29B618511}" sibTransId="{B98E0BDD-6653-4BC7-9A27-C1DF7621FFD6}"/>
    <dgm:cxn modelId="{05BD41BA-33A9-4265-BF67-CE8B7CB728F2}" type="presOf" srcId="{E9F698E5-ECEC-4F23-B7C6-9104664C9538}" destId="{42C620B3-64A7-4842-810B-B27614D93C2D}" srcOrd="0" destOrd="0" presId="urn:microsoft.com/office/officeart/2008/layout/VerticalCurvedList"/>
    <dgm:cxn modelId="{72E81B2F-C51A-483F-B87E-E4AD5E996706}" type="presParOf" srcId="{62897CC6-F2F6-4C82-A2BA-C5A41184D4CB}" destId="{D7AFAD7F-5346-4E49-8BC8-AA68062FA8E4}" srcOrd="0" destOrd="0" presId="urn:microsoft.com/office/officeart/2008/layout/VerticalCurvedList"/>
    <dgm:cxn modelId="{1E14D531-7773-48CF-B619-81343D169F58}" type="presParOf" srcId="{D7AFAD7F-5346-4E49-8BC8-AA68062FA8E4}" destId="{24DB276A-33BB-463D-B8CB-FF9E7E6E277D}" srcOrd="0" destOrd="0" presId="urn:microsoft.com/office/officeart/2008/layout/VerticalCurvedList"/>
    <dgm:cxn modelId="{29C0ADF5-738C-442C-90C6-8F2533B937CB}" type="presParOf" srcId="{24DB276A-33BB-463D-B8CB-FF9E7E6E277D}" destId="{ECFA8691-4A0B-4A54-A07F-07608C412018}" srcOrd="0" destOrd="0" presId="urn:microsoft.com/office/officeart/2008/layout/VerticalCurvedList"/>
    <dgm:cxn modelId="{009413B6-DA36-4AC0-BF8D-A5261493ECF8}" type="presParOf" srcId="{24DB276A-33BB-463D-B8CB-FF9E7E6E277D}" destId="{A6F44792-DBB0-431D-8B95-4B7F0C641036}" srcOrd="1" destOrd="0" presId="urn:microsoft.com/office/officeart/2008/layout/VerticalCurvedList"/>
    <dgm:cxn modelId="{02CB9B99-4990-48C7-8EB9-7AE2A8F88D6E}" type="presParOf" srcId="{24DB276A-33BB-463D-B8CB-FF9E7E6E277D}" destId="{C08EC092-E7A4-40A6-B50F-FDD62B8C02DC}" srcOrd="2" destOrd="0" presId="urn:microsoft.com/office/officeart/2008/layout/VerticalCurvedList"/>
    <dgm:cxn modelId="{01A681CE-2369-4147-B19C-075D257BA969}" type="presParOf" srcId="{24DB276A-33BB-463D-B8CB-FF9E7E6E277D}" destId="{5960E26A-6C0E-4A96-9087-C12C2A365301}" srcOrd="3" destOrd="0" presId="urn:microsoft.com/office/officeart/2008/layout/VerticalCurvedList"/>
    <dgm:cxn modelId="{3CCA7014-38B7-4AA6-A7C2-7FB8AF08C430}" type="presParOf" srcId="{D7AFAD7F-5346-4E49-8BC8-AA68062FA8E4}" destId="{BA968788-4F39-443F-A1EC-4096E5D9A458}" srcOrd="1" destOrd="0" presId="urn:microsoft.com/office/officeart/2008/layout/VerticalCurvedList"/>
    <dgm:cxn modelId="{4FB3B528-78CD-4B77-8F31-75511F869E4E}" type="presParOf" srcId="{D7AFAD7F-5346-4E49-8BC8-AA68062FA8E4}" destId="{4F26937F-C97F-4547-8078-0E42508F7B72}" srcOrd="2" destOrd="0" presId="urn:microsoft.com/office/officeart/2008/layout/VerticalCurvedList"/>
    <dgm:cxn modelId="{8C9598B0-86F1-4A06-A9B5-715E97E64F96}" type="presParOf" srcId="{4F26937F-C97F-4547-8078-0E42508F7B72}" destId="{8D72C8B3-EAD4-4E9D-A455-F8F4D7428C9D}" srcOrd="0" destOrd="0" presId="urn:microsoft.com/office/officeart/2008/layout/VerticalCurvedList"/>
    <dgm:cxn modelId="{7FEB7365-E7DE-484D-B00B-EED4AC10CA6B}" type="presParOf" srcId="{D7AFAD7F-5346-4E49-8BC8-AA68062FA8E4}" destId="{42C620B3-64A7-4842-810B-B27614D93C2D}" srcOrd="3" destOrd="0" presId="urn:microsoft.com/office/officeart/2008/layout/VerticalCurvedList"/>
    <dgm:cxn modelId="{CFE21B9E-C017-437F-820A-398A5D57A1A5}" type="presParOf" srcId="{D7AFAD7F-5346-4E49-8BC8-AA68062FA8E4}" destId="{29C64D13-9118-4145-8112-E36554CDE395}" srcOrd="4" destOrd="0" presId="urn:microsoft.com/office/officeart/2008/layout/VerticalCurvedList"/>
    <dgm:cxn modelId="{83842C01-8682-499E-8F72-11DC4EC86551}" type="presParOf" srcId="{29C64D13-9118-4145-8112-E36554CDE395}" destId="{AA5054B0-428C-4F68-BAA9-AA2A8E27F962}" srcOrd="0" destOrd="0" presId="urn:microsoft.com/office/officeart/2008/layout/VerticalCurvedList"/>
    <dgm:cxn modelId="{6BA013B9-B418-4932-B5B6-8D0983EE1A35}" type="presParOf" srcId="{D7AFAD7F-5346-4E49-8BC8-AA68062FA8E4}" destId="{D6DEAE07-2E73-4642-8029-A69A34E0B639}" srcOrd="5" destOrd="0" presId="urn:microsoft.com/office/officeart/2008/layout/VerticalCurvedList"/>
    <dgm:cxn modelId="{AC16509A-AA91-4CA8-A911-B2FDDDF6AF5A}" type="presParOf" srcId="{D7AFAD7F-5346-4E49-8BC8-AA68062FA8E4}" destId="{F01C99C7-89BB-4C10-974A-8D1DFB518755}" srcOrd="6" destOrd="0" presId="urn:microsoft.com/office/officeart/2008/layout/VerticalCurvedList"/>
    <dgm:cxn modelId="{C5D45481-708F-474E-83DE-2A258328BC19}" type="presParOf" srcId="{F01C99C7-89BB-4C10-974A-8D1DFB518755}" destId="{19D9F287-D4E2-4313-8AA2-95892FBB371B}" srcOrd="0" destOrd="0" presId="urn:microsoft.com/office/officeart/2008/layout/VerticalCurvedList"/>
    <dgm:cxn modelId="{524EC4CD-B626-4464-B257-0B92E6C19392}" type="presParOf" srcId="{D7AFAD7F-5346-4E49-8BC8-AA68062FA8E4}" destId="{AB59746D-7C0E-4F6D-B79B-165037BA0A4B}" srcOrd="7" destOrd="0" presId="urn:microsoft.com/office/officeart/2008/layout/VerticalCurvedList"/>
    <dgm:cxn modelId="{B5D73078-343E-49E2-8D35-492E6CBB346D}" type="presParOf" srcId="{D7AFAD7F-5346-4E49-8BC8-AA68062FA8E4}" destId="{54E16103-668A-446E-AFD2-2CFB5B9A02BF}" srcOrd="8" destOrd="0" presId="urn:microsoft.com/office/officeart/2008/layout/VerticalCurvedList"/>
    <dgm:cxn modelId="{E7372AE1-FFE2-4F0A-9F27-170D6AD77620}" type="presParOf" srcId="{54E16103-668A-446E-AFD2-2CFB5B9A02BF}" destId="{FB4AA9AB-6ECA-475F-9D22-3E6FDF9C2E16}" srcOrd="0" destOrd="0" presId="urn:microsoft.com/office/officeart/2008/layout/VerticalCurvedList"/>
    <dgm:cxn modelId="{BDF56C46-01E2-4249-9FC1-AA2BA5CC3944}" type="presParOf" srcId="{D7AFAD7F-5346-4E49-8BC8-AA68062FA8E4}" destId="{4526C4E5-4DDF-446C-BC45-FBDA776226E0}" srcOrd="9" destOrd="0" presId="urn:microsoft.com/office/officeart/2008/layout/VerticalCurvedList"/>
    <dgm:cxn modelId="{FF06C812-0E10-45F6-ADC8-9B0A649B870C}" type="presParOf" srcId="{D7AFAD7F-5346-4E49-8BC8-AA68062FA8E4}" destId="{69F8B42F-8F28-4BB1-AD98-C5184194D691}" srcOrd="10" destOrd="0" presId="urn:microsoft.com/office/officeart/2008/layout/VerticalCurvedList"/>
    <dgm:cxn modelId="{BF5828B5-C036-4D44-BB05-9BE4BA4F839E}" type="presParOf" srcId="{69F8B42F-8F28-4BB1-AD98-C5184194D691}" destId="{01336AF7-F391-4515-94D4-760DD947C1E9}" srcOrd="0" destOrd="0" presId="urn:microsoft.com/office/officeart/2008/layout/VerticalCurvedList"/>
    <dgm:cxn modelId="{E3B0D477-996B-4420-8ABC-2CF2DC3A0019}" type="presParOf" srcId="{D7AFAD7F-5346-4E49-8BC8-AA68062FA8E4}" destId="{BA10F91D-B0F2-4C13-B50E-E3D1F03D47E2}" srcOrd="11" destOrd="0" presId="urn:microsoft.com/office/officeart/2008/layout/VerticalCurvedList"/>
    <dgm:cxn modelId="{A3E0D81E-1331-4F62-932E-72C06D3656CF}" type="presParOf" srcId="{D7AFAD7F-5346-4E49-8BC8-AA68062FA8E4}" destId="{FE78010E-C1D2-45F7-9356-94313B00A8FF}" srcOrd="12" destOrd="0" presId="urn:microsoft.com/office/officeart/2008/layout/VerticalCurvedList"/>
    <dgm:cxn modelId="{77FAC398-B955-4A08-9235-772B2F95BB0D}" type="presParOf" srcId="{FE78010E-C1D2-45F7-9356-94313B00A8FF}" destId="{3315A1CE-C85E-4758-95C1-761FBBC57F7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CE56A7-D038-4527-AB89-CBF2EBB7413D}" type="doc">
      <dgm:prSet loTypeId="urn:microsoft.com/office/officeart/2005/8/layout/list1" loCatId="list" qsTypeId="urn:microsoft.com/office/officeart/2005/8/quickstyle/simple1" qsCatId="simple" csTypeId="urn:microsoft.com/office/officeart/2005/8/colors/accent3_5" csCatId="accent3" phldr="1"/>
      <dgm:spPr/>
      <dgm:t>
        <a:bodyPr/>
        <a:lstStyle/>
        <a:p>
          <a:endParaRPr lang="en-US"/>
        </a:p>
      </dgm:t>
    </dgm:pt>
    <dgm:pt modelId="{A057A978-B7E9-417C-9E13-BBCCB66501FF}">
      <dgm:prSet phldrT="[Text]"/>
      <dgm:spPr>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smtClean="0">
              <a:solidFill>
                <a:schemeClr val="accent1">
                  <a:lumMod val="60000"/>
                  <a:lumOff val="40000"/>
                </a:schemeClr>
              </a:solidFill>
              <a:latin typeface="+mj-lt"/>
            </a:rPr>
            <a:t>The easiest way to find out is to go to:</a:t>
          </a:r>
          <a:endParaRPr lang="en-US" dirty="0">
            <a:solidFill>
              <a:schemeClr val="accent1">
                <a:lumMod val="60000"/>
                <a:lumOff val="40000"/>
              </a:schemeClr>
            </a:solidFill>
          </a:endParaRPr>
        </a:p>
      </dgm:t>
    </dgm:pt>
    <dgm:pt modelId="{CB4843DC-8EC2-433F-AE4C-F39B83285748}" type="parTrans" cxnId="{75723C83-9551-4208-8A5C-4C5B15C9DFB5}">
      <dgm:prSet/>
      <dgm:spPr/>
      <dgm:t>
        <a:bodyPr/>
        <a:lstStyle/>
        <a:p>
          <a:endParaRPr lang="en-US"/>
        </a:p>
      </dgm:t>
    </dgm:pt>
    <dgm:pt modelId="{520EEA3D-26D7-4248-8E9B-0114C829A7C1}" type="sibTrans" cxnId="{75723C83-9551-4208-8A5C-4C5B15C9DFB5}">
      <dgm:prSet/>
      <dgm:spPr/>
      <dgm:t>
        <a:bodyPr/>
        <a:lstStyle/>
        <a:p>
          <a:endParaRPr lang="en-US"/>
        </a:p>
      </dgm:t>
    </dgm:pt>
    <dgm:pt modelId="{D163D4FC-A4C0-44DF-AF88-4A8FF39C8EA5}">
      <dgm:prSet custT="1"/>
      <dgm:spPr>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1" dirty="0" smtClean="0">
              <a:solidFill>
                <a:schemeClr val="accent1">
                  <a:lumMod val="60000"/>
                  <a:lumOff val="40000"/>
                </a:schemeClr>
              </a:solidFill>
              <a:latin typeface="+mj-lt"/>
            </a:rPr>
            <a:t>List of GSP-eligible products at:</a:t>
          </a:r>
        </a:p>
      </dgm:t>
    </dgm:pt>
    <dgm:pt modelId="{63DB7A7A-CB77-4A44-9C7A-198AD92B63C3}" type="parTrans" cxnId="{5A7B6AE2-BB34-466D-BE6E-5892923AEC88}">
      <dgm:prSet/>
      <dgm:spPr/>
      <dgm:t>
        <a:bodyPr/>
        <a:lstStyle/>
        <a:p>
          <a:endParaRPr lang="en-US"/>
        </a:p>
      </dgm:t>
    </dgm:pt>
    <dgm:pt modelId="{1A676F72-B151-4BEA-8BC1-26D7CF3D57A4}" type="sibTrans" cxnId="{5A7B6AE2-BB34-466D-BE6E-5892923AEC88}">
      <dgm:prSet/>
      <dgm:spPr/>
      <dgm:t>
        <a:bodyPr/>
        <a:lstStyle/>
        <a:p>
          <a:endParaRPr lang="en-US"/>
        </a:p>
      </dgm:t>
    </dgm:pt>
    <dgm:pt modelId="{C2F443B7-FE1A-4199-8964-C57EAC6FE92F}">
      <dgm:prSet phldrT="[Text]" custT="1"/>
      <dgm:spPr>
        <a:solidFill>
          <a:schemeClr val="bg1">
            <a:lumMod val="60000"/>
            <a:lumOff val="4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700" dirty="0" smtClean="0">
              <a:solidFill>
                <a:schemeClr val="tx1"/>
              </a:solidFill>
              <a:hlinkClick xmlns:r="http://schemas.openxmlformats.org/officeDocument/2006/relationships" r:id="rId1"/>
            </a:rPr>
            <a:t>http://dataweb.usitc.gov/scripts/tariff_current.asp</a:t>
          </a:r>
          <a:r>
            <a:rPr lang="en-US" sz="1700" dirty="0" smtClean="0">
              <a:solidFill>
                <a:schemeClr val="tx1"/>
              </a:solidFill>
            </a:rPr>
            <a:t> </a:t>
          </a:r>
          <a:endParaRPr lang="en-US" sz="1700" b="0" dirty="0">
            <a:solidFill>
              <a:schemeClr val="tx1"/>
            </a:solidFill>
            <a:effectLst/>
            <a:latin typeface="+mj-lt"/>
          </a:endParaRPr>
        </a:p>
      </dgm:t>
    </dgm:pt>
    <dgm:pt modelId="{5BE6F9E4-7875-41D5-8889-E6ACC7780DDB}" type="parTrans" cxnId="{2E257F72-7187-4296-BE53-4B99F58CC976}">
      <dgm:prSet/>
      <dgm:spPr/>
      <dgm:t>
        <a:bodyPr/>
        <a:lstStyle/>
        <a:p>
          <a:endParaRPr lang="en-US"/>
        </a:p>
      </dgm:t>
    </dgm:pt>
    <dgm:pt modelId="{4FC61C4D-E420-4CDC-85C6-FD5049EC83DA}" type="sibTrans" cxnId="{2E257F72-7187-4296-BE53-4B99F58CC976}">
      <dgm:prSet/>
      <dgm:spPr/>
      <dgm:t>
        <a:bodyPr/>
        <a:lstStyle/>
        <a:p>
          <a:endParaRPr lang="en-US"/>
        </a:p>
      </dgm:t>
    </dgm:pt>
    <dgm:pt modelId="{CD5A8780-FDDE-4C8A-B865-DE027410898F}">
      <dgm:prSet custT="1"/>
      <dgm:spPr>
        <a:solidFill>
          <a:schemeClr val="bg1">
            <a:lumMod val="60000"/>
            <a:lumOff val="4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800" b="0" dirty="0" smtClean="0">
              <a:solidFill>
                <a:schemeClr val="tx1"/>
              </a:solidFill>
              <a:latin typeface="+mj-lt"/>
              <a:hlinkClick xmlns:r="http://schemas.openxmlformats.org/officeDocument/2006/relationships" r:id="rId2"/>
            </a:rPr>
            <a:t>https://ustr.gov/issue-areas/trade-development/preference-programs/generalized-system-preferences-gsp/gsp-program-i-0</a:t>
          </a:r>
          <a:r>
            <a:rPr lang="en-US" sz="1800" b="0" dirty="0" smtClean="0">
              <a:solidFill>
                <a:schemeClr val="tx1"/>
              </a:solidFill>
              <a:latin typeface="+mj-lt"/>
            </a:rPr>
            <a:t> </a:t>
          </a:r>
        </a:p>
      </dgm:t>
    </dgm:pt>
    <dgm:pt modelId="{920A3B64-22A8-4D1A-B558-9D381D7186E2}" type="parTrans" cxnId="{44ADB7B3-FA66-45FE-A85E-DAD89F776BD1}">
      <dgm:prSet/>
      <dgm:spPr/>
      <dgm:t>
        <a:bodyPr/>
        <a:lstStyle/>
        <a:p>
          <a:endParaRPr lang="en-US"/>
        </a:p>
      </dgm:t>
    </dgm:pt>
    <dgm:pt modelId="{5C597C65-BB04-46E7-B379-829519743483}" type="sibTrans" cxnId="{44ADB7B3-FA66-45FE-A85E-DAD89F776BD1}">
      <dgm:prSet/>
      <dgm:spPr/>
      <dgm:t>
        <a:bodyPr/>
        <a:lstStyle/>
        <a:p>
          <a:endParaRPr lang="en-US"/>
        </a:p>
      </dgm:t>
    </dgm:pt>
    <dgm:pt modelId="{BCA2A84F-D7AB-4E0F-9CD3-91A68CF9E25C}" type="pres">
      <dgm:prSet presAssocID="{F0CE56A7-D038-4527-AB89-CBF2EBB7413D}" presName="linear" presStyleCnt="0">
        <dgm:presLayoutVars>
          <dgm:dir/>
          <dgm:animLvl val="lvl"/>
          <dgm:resizeHandles val="exact"/>
        </dgm:presLayoutVars>
      </dgm:prSet>
      <dgm:spPr/>
      <dgm:t>
        <a:bodyPr/>
        <a:lstStyle/>
        <a:p>
          <a:endParaRPr lang="en-US"/>
        </a:p>
      </dgm:t>
    </dgm:pt>
    <dgm:pt modelId="{60588B09-94BF-4FAF-A9F0-A921318FED50}" type="pres">
      <dgm:prSet presAssocID="{A057A978-B7E9-417C-9E13-BBCCB66501FF}" presName="parentLin" presStyleCnt="0"/>
      <dgm:spPr/>
    </dgm:pt>
    <dgm:pt modelId="{FE93354B-D037-4239-BC74-9E7DEF339C51}" type="pres">
      <dgm:prSet presAssocID="{A057A978-B7E9-417C-9E13-BBCCB66501FF}" presName="parentLeftMargin" presStyleLbl="node1" presStyleIdx="0" presStyleCnt="2"/>
      <dgm:spPr/>
      <dgm:t>
        <a:bodyPr/>
        <a:lstStyle/>
        <a:p>
          <a:endParaRPr lang="en-US"/>
        </a:p>
      </dgm:t>
    </dgm:pt>
    <dgm:pt modelId="{0C3692F6-D52C-43FA-AE31-8CA5DFE4DA56}" type="pres">
      <dgm:prSet presAssocID="{A057A978-B7E9-417C-9E13-BBCCB66501FF}" presName="parentText" presStyleLbl="node1" presStyleIdx="0" presStyleCnt="2" custScaleX="106997" custLinFactNeighborX="-100000" custLinFactNeighborY="-91019">
        <dgm:presLayoutVars>
          <dgm:chMax val="0"/>
          <dgm:bulletEnabled val="1"/>
        </dgm:presLayoutVars>
      </dgm:prSet>
      <dgm:spPr/>
      <dgm:t>
        <a:bodyPr/>
        <a:lstStyle/>
        <a:p>
          <a:endParaRPr lang="en-US"/>
        </a:p>
      </dgm:t>
    </dgm:pt>
    <dgm:pt modelId="{7B93BC20-5A39-4028-99BC-35F87DA3CF1D}" type="pres">
      <dgm:prSet presAssocID="{A057A978-B7E9-417C-9E13-BBCCB66501FF}" presName="negativeSpace" presStyleCnt="0"/>
      <dgm:spPr/>
    </dgm:pt>
    <dgm:pt modelId="{076CD126-A103-48B7-9389-710D9A3BFA1D}" type="pres">
      <dgm:prSet presAssocID="{A057A978-B7E9-417C-9E13-BBCCB66501FF}" presName="childText" presStyleLbl="conFgAcc1" presStyleIdx="0" presStyleCnt="2" custScaleX="88460" custScaleY="132705" custLinFactY="-43389" custLinFactNeighborX="2885" custLinFactNeighborY="-100000">
        <dgm:presLayoutVars>
          <dgm:bulletEnabled val="1"/>
        </dgm:presLayoutVars>
      </dgm:prSet>
      <dgm:spPr/>
      <dgm:t>
        <a:bodyPr/>
        <a:lstStyle/>
        <a:p>
          <a:endParaRPr lang="en-US"/>
        </a:p>
      </dgm:t>
    </dgm:pt>
    <dgm:pt modelId="{923E99EB-6DE6-4414-9854-0CF68D1ED9C9}" type="pres">
      <dgm:prSet presAssocID="{520EEA3D-26D7-4248-8E9B-0114C829A7C1}" presName="spaceBetweenRectangles" presStyleCnt="0"/>
      <dgm:spPr/>
    </dgm:pt>
    <dgm:pt modelId="{19FD5584-F035-4B56-B8D2-658D2D81A36A}" type="pres">
      <dgm:prSet presAssocID="{D163D4FC-A4C0-44DF-AF88-4A8FF39C8EA5}" presName="parentLin" presStyleCnt="0"/>
      <dgm:spPr/>
    </dgm:pt>
    <dgm:pt modelId="{9619D1E7-4ED5-4573-A931-AFCAA1FA488B}" type="pres">
      <dgm:prSet presAssocID="{D163D4FC-A4C0-44DF-AF88-4A8FF39C8EA5}" presName="parentLeftMargin" presStyleLbl="node1" presStyleIdx="0" presStyleCnt="2"/>
      <dgm:spPr/>
      <dgm:t>
        <a:bodyPr/>
        <a:lstStyle/>
        <a:p>
          <a:endParaRPr lang="en-US"/>
        </a:p>
      </dgm:t>
    </dgm:pt>
    <dgm:pt modelId="{65D65382-CE5C-4C28-9E3D-5D9B1FACE7E2}" type="pres">
      <dgm:prSet presAssocID="{D163D4FC-A4C0-44DF-AF88-4A8FF39C8EA5}" presName="parentText" presStyleLbl="node1" presStyleIdx="1" presStyleCnt="2" custScaleX="106997" custLinFactNeighborX="-100000" custLinFactNeighborY="13376">
        <dgm:presLayoutVars>
          <dgm:chMax val="0"/>
          <dgm:bulletEnabled val="1"/>
        </dgm:presLayoutVars>
      </dgm:prSet>
      <dgm:spPr/>
      <dgm:t>
        <a:bodyPr/>
        <a:lstStyle/>
        <a:p>
          <a:endParaRPr lang="en-US"/>
        </a:p>
      </dgm:t>
    </dgm:pt>
    <dgm:pt modelId="{921C5EA6-2E36-4EBA-A196-1A4A165ECA81}" type="pres">
      <dgm:prSet presAssocID="{D163D4FC-A4C0-44DF-AF88-4A8FF39C8EA5}" presName="negativeSpace" presStyleCnt="0"/>
      <dgm:spPr/>
    </dgm:pt>
    <dgm:pt modelId="{BECB9D2D-6CB2-4052-9C5D-7ABE09D7F398}" type="pres">
      <dgm:prSet presAssocID="{D163D4FC-A4C0-44DF-AF88-4A8FF39C8EA5}" presName="childText" presStyleLbl="conFgAcc1" presStyleIdx="1" presStyleCnt="2" custScaleX="88460" custScaleY="132705" custLinFactNeighborX="2885" custLinFactNeighborY="1547">
        <dgm:presLayoutVars>
          <dgm:bulletEnabled val="1"/>
        </dgm:presLayoutVars>
      </dgm:prSet>
      <dgm:spPr/>
      <dgm:t>
        <a:bodyPr/>
        <a:lstStyle/>
        <a:p>
          <a:endParaRPr lang="en-US"/>
        </a:p>
      </dgm:t>
    </dgm:pt>
  </dgm:ptLst>
  <dgm:cxnLst>
    <dgm:cxn modelId="{4F3E7973-04CA-4E6E-BD1B-F25D52CDB99D}" type="presOf" srcId="{F0CE56A7-D038-4527-AB89-CBF2EBB7413D}" destId="{BCA2A84F-D7AB-4E0F-9CD3-91A68CF9E25C}" srcOrd="0" destOrd="0" presId="urn:microsoft.com/office/officeart/2005/8/layout/list1"/>
    <dgm:cxn modelId="{1BC47BFD-1A5D-4238-ACF9-ACF86FF32C6A}" type="presOf" srcId="{A057A978-B7E9-417C-9E13-BBCCB66501FF}" destId="{FE93354B-D037-4239-BC74-9E7DEF339C51}" srcOrd="0" destOrd="0" presId="urn:microsoft.com/office/officeart/2005/8/layout/list1"/>
    <dgm:cxn modelId="{29450710-6BD7-42D9-BE8A-515650E08005}" type="presOf" srcId="{C2F443B7-FE1A-4199-8964-C57EAC6FE92F}" destId="{076CD126-A103-48B7-9389-710D9A3BFA1D}" srcOrd="0" destOrd="0" presId="urn:microsoft.com/office/officeart/2005/8/layout/list1"/>
    <dgm:cxn modelId="{75723C83-9551-4208-8A5C-4C5B15C9DFB5}" srcId="{F0CE56A7-D038-4527-AB89-CBF2EBB7413D}" destId="{A057A978-B7E9-417C-9E13-BBCCB66501FF}" srcOrd="0" destOrd="0" parTransId="{CB4843DC-8EC2-433F-AE4C-F39B83285748}" sibTransId="{520EEA3D-26D7-4248-8E9B-0114C829A7C1}"/>
    <dgm:cxn modelId="{EA02C710-3D89-4063-A561-FACA2EF04EE3}" type="presOf" srcId="{CD5A8780-FDDE-4C8A-B865-DE027410898F}" destId="{BECB9D2D-6CB2-4052-9C5D-7ABE09D7F398}" srcOrd="0" destOrd="0" presId="urn:microsoft.com/office/officeart/2005/8/layout/list1"/>
    <dgm:cxn modelId="{6BB3F0C7-7069-4052-9B02-A848C8ABD165}" type="presOf" srcId="{A057A978-B7E9-417C-9E13-BBCCB66501FF}" destId="{0C3692F6-D52C-43FA-AE31-8CA5DFE4DA56}" srcOrd="1" destOrd="0" presId="urn:microsoft.com/office/officeart/2005/8/layout/list1"/>
    <dgm:cxn modelId="{5A7B6AE2-BB34-466D-BE6E-5892923AEC88}" srcId="{F0CE56A7-D038-4527-AB89-CBF2EBB7413D}" destId="{D163D4FC-A4C0-44DF-AF88-4A8FF39C8EA5}" srcOrd="1" destOrd="0" parTransId="{63DB7A7A-CB77-4A44-9C7A-198AD92B63C3}" sibTransId="{1A676F72-B151-4BEA-8BC1-26D7CF3D57A4}"/>
    <dgm:cxn modelId="{2E257F72-7187-4296-BE53-4B99F58CC976}" srcId="{A057A978-B7E9-417C-9E13-BBCCB66501FF}" destId="{C2F443B7-FE1A-4199-8964-C57EAC6FE92F}" srcOrd="0" destOrd="0" parTransId="{5BE6F9E4-7875-41D5-8889-E6ACC7780DDB}" sibTransId="{4FC61C4D-E420-4CDC-85C6-FD5049EC83DA}"/>
    <dgm:cxn modelId="{81A159EF-DE78-445A-8005-A484E6FFBEEA}" type="presOf" srcId="{D163D4FC-A4C0-44DF-AF88-4A8FF39C8EA5}" destId="{9619D1E7-4ED5-4573-A931-AFCAA1FA488B}" srcOrd="0" destOrd="0" presId="urn:microsoft.com/office/officeart/2005/8/layout/list1"/>
    <dgm:cxn modelId="{44ADB7B3-FA66-45FE-A85E-DAD89F776BD1}" srcId="{D163D4FC-A4C0-44DF-AF88-4A8FF39C8EA5}" destId="{CD5A8780-FDDE-4C8A-B865-DE027410898F}" srcOrd="0" destOrd="0" parTransId="{920A3B64-22A8-4D1A-B558-9D381D7186E2}" sibTransId="{5C597C65-BB04-46E7-B379-829519743483}"/>
    <dgm:cxn modelId="{5BD6E07A-1149-4A9B-86C5-CDFCB72A057C}" type="presOf" srcId="{D163D4FC-A4C0-44DF-AF88-4A8FF39C8EA5}" destId="{65D65382-CE5C-4C28-9E3D-5D9B1FACE7E2}" srcOrd="1" destOrd="0" presId="urn:microsoft.com/office/officeart/2005/8/layout/list1"/>
    <dgm:cxn modelId="{1CF13AFD-F2E3-4D79-B3DC-B18A8273AB4B}" type="presParOf" srcId="{BCA2A84F-D7AB-4E0F-9CD3-91A68CF9E25C}" destId="{60588B09-94BF-4FAF-A9F0-A921318FED50}" srcOrd="0" destOrd="0" presId="urn:microsoft.com/office/officeart/2005/8/layout/list1"/>
    <dgm:cxn modelId="{CA2F9651-E08B-4A26-BC4C-4A5C9ED53F24}" type="presParOf" srcId="{60588B09-94BF-4FAF-A9F0-A921318FED50}" destId="{FE93354B-D037-4239-BC74-9E7DEF339C51}" srcOrd="0" destOrd="0" presId="urn:microsoft.com/office/officeart/2005/8/layout/list1"/>
    <dgm:cxn modelId="{8588B2AE-2749-476C-8575-BABE9F487BD4}" type="presParOf" srcId="{60588B09-94BF-4FAF-A9F0-A921318FED50}" destId="{0C3692F6-D52C-43FA-AE31-8CA5DFE4DA56}" srcOrd="1" destOrd="0" presId="urn:microsoft.com/office/officeart/2005/8/layout/list1"/>
    <dgm:cxn modelId="{C73A6143-F15B-4D6E-8A82-87D395EBCD74}" type="presParOf" srcId="{BCA2A84F-D7AB-4E0F-9CD3-91A68CF9E25C}" destId="{7B93BC20-5A39-4028-99BC-35F87DA3CF1D}" srcOrd="1" destOrd="0" presId="urn:microsoft.com/office/officeart/2005/8/layout/list1"/>
    <dgm:cxn modelId="{5978C77F-5E1C-4677-8C91-31D5239FBC98}" type="presParOf" srcId="{BCA2A84F-D7AB-4E0F-9CD3-91A68CF9E25C}" destId="{076CD126-A103-48B7-9389-710D9A3BFA1D}" srcOrd="2" destOrd="0" presId="urn:microsoft.com/office/officeart/2005/8/layout/list1"/>
    <dgm:cxn modelId="{28F4AE7B-3744-47E8-8A3A-8DB0E7C8167D}" type="presParOf" srcId="{BCA2A84F-D7AB-4E0F-9CD3-91A68CF9E25C}" destId="{923E99EB-6DE6-4414-9854-0CF68D1ED9C9}" srcOrd="3" destOrd="0" presId="urn:microsoft.com/office/officeart/2005/8/layout/list1"/>
    <dgm:cxn modelId="{092AD750-9E62-4002-B118-DFB6A1F6EDC2}" type="presParOf" srcId="{BCA2A84F-D7AB-4E0F-9CD3-91A68CF9E25C}" destId="{19FD5584-F035-4B56-B8D2-658D2D81A36A}" srcOrd="4" destOrd="0" presId="urn:microsoft.com/office/officeart/2005/8/layout/list1"/>
    <dgm:cxn modelId="{733776C1-6B93-4920-8796-82C08DA0D355}" type="presParOf" srcId="{19FD5584-F035-4B56-B8D2-658D2D81A36A}" destId="{9619D1E7-4ED5-4573-A931-AFCAA1FA488B}" srcOrd="0" destOrd="0" presId="urn:microsoft.com/office/officeart/2005/8/layout/list1"/>
    <dgm:cxn modelId="{D2729D8F-2F6B-4463-9B11-9660BFDFF4E8}" type="presParOf" srcId="{19FD5584-F035-4B56-B8D2-658D2D81A36A}" destId="{65D65382-CE5C-4C28-9E3D-5D9B1FACE7E2}" srcOrd="1" destOrd="0" presId="urn:microsoft.com/office/officeart/2005/8/layout/list1"/>
    <dgm:cxn modelId="{C1D5756B-772D-456B-A39D-FA37C78DDF62}" type="presParOf" srcId="{BCA2A84F-D7AB-4E0F-9CD3-91A68CF9E25C}" destId="{921C5EA6-2E36-4EBA-A196-1A4A165ECA81}" srcOrd="5" destOrd="0" presId="urn:microsoft.com/office/officeart/2005/8/layout/list1"/>
    <dgm:cxn modelId="{B456EB2B-E5F4-454F-B6BB-1ADD87B45BFC}" type="presParOf" srcId="{BCA2A84F-D7AB-4E0F-9CD3-91A68CF9E25C}" destId="{BECB9D2D-6CB2-4052-9C5D-7ABE09D7F39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BEB634-A709-4E90-BE81-AFA4E310D78B}" type="doc">
      <dgm:prSet loTypeId="urn:microsoft.com/office/officeart/2008/layout/VerticalCurvedList" loCatId="list" qsTypeId="urn:microsoft.com/office/officeart/2005/8/quickstyle/simple5" qsCatId="simple" csTypeId="urn:microsoft.com/office/officeart/2005/8/colors/accent3_5" csCatId="accent3" phldr="1"/>
      <dgm:spPr/>
      <dgm:t>
        <a:bodyPr/>
        <a:lstStyle/>
        <a:p>
          <a:endParaRPr lang="en-US"/>
        </a:p>
      </dgm:t>
    </dgm:pt>
    <dgm:pt modelId="{6483CBA3-5AE7-4E8F-A1B1-3522BD1EA148}">
      <dgm:prSet phldrT="[Text]"/>
      <dgm:spPr/>
      <dgm:t>
        <a:bodyPr/>
        <a:lstStyle/>
        <a:p>
          <a:r>
            <a:rPr lang="en-US" b="1" dirty="0" smtClean="0">
              <a:latin typeface="+mj-lt"/>
            </a:rPr>
            <a:t>Product must not be excluded by statute (e.g., apparel)</a:t>
          </a:r>
          <a:endParaRPr lang="en-US" dirty="0"/>
        </a:p>
      </dgm:t>
    </dgm:pt>
    <dgm:pt modelId="{AE84B58C-221C-463B-9299-248475201815}" type="parTrans" cxnId="{AB2C90E6-2E4C-41CA-BF43-44576F20F124}">
      <dgm:prSet/>
      <dgm:spPr/>
      <dgm:t>
        <a:bodyPr/>
        <a:lstStyle/>
        <a:p>
          <a:endParaRPr lang="en-US"/>
        </a:p>
      </dgm:t>
    </dgm:pt>
    <dgm:pt modelId="{0B498FBC-0F23-4356-A6A7-E825A666AD57}" type="sibTrans" cxnId="{AB2C90E6-2E4C-41CA-BF43-44576F20F124}">
      <dgm:prSet/>
      <dgm:spPr/>
      <dgm:t>
        <a:bodyPr/>
        <a:lstStyle/>
        <a:p>
          <a:endParaRPr lang="en-US"/>
        </a:p>
      </dgm:t>
    </dgm:pt>
    <dgm:pt modelId="{EE3EA7D7-D836-4D5F-93F1-7D0844E2F037}">
      <dgm:prSet/>
      <dgm:spPr/>
      <dgm:t>
        <a:bodyPr/>
        <a:lstStyle/>
        <a:p>
          <a:r>
            <a:rPr lang="en-US" b="1" dirty="0" smtClean="0">
              <a:latin typeface="+mj-lt"/>
            </a:rPr>
            <a:t>Submit petition during Annual Review </a:t>
          </a:r>
          <a:r>
            <a:rPr lang="en-US" b="0" dirty="0" smtClean="0">
              <a:latin typeface="+mj-lt"/>
            </a:rPr>
            <a:t>(next review just announced)</a:t>
          </a:r>
          <a:endParaRPr lang="en-US" b="0" dirty="0">
            <a:latin typeface="+mj-lt"/>
          </a:endParaRPr>
        </a:p>
      </dgm:t>
    </dgm:pt>
    <dgm:pt modelId="{CEEC1E92-BD0C-436F-9430-20EA147746C3}" type="parTrans" cxnId="{32BF21F9-EFD0-47EB-A252-787D3BB0A4DD}">
      <dgm:prSet/>
      <dgm:spPr/>
      <dgm:t>
        <a:bodyPr/>
        <a:lstStyle/>
        <a:p>
          <a:endParaRPr lang="en-US"/>
        </a:p>
      </dgm:t>
    </dgm:pt>
    <dgm:pt modelId="{BCF0A1DE-008E-49DF-956F-5E274F9B926C}" type="sibTrans" cxnId="{32BF21F9-EFD0-47EB-A252-787D3BB0A4DD}">
      <dgm:prSet/>
      <dgm:spPr/>
      <dgm:t>
        <a:bodyPr/>
        <a:lstStyle/>
        <a:p>
          <a:endParaRPr lang="en-US"/>
        </a:p>
      </dgm:t>
    </dgm:pt>
    <dgm:pt modelId="{000CA362-D4FF-4D6D-A2D3-15C297E36D0A}">
      <dgm:prSet/>
      <dgm:spPr/>
      <dgm:t>
        <a:bodyPr/>
        <a:lstStyle/>
        <a:p>
          <a:r>
            <a:rPr lang="en-US" b="1" dirty="0" smtClean="0">
              <a:latin typeface="+mj-lt"/>
            </a:rPr>
            <a:t>Provide the information required by the regulations by October 4, 2016</a:t>
          </a:r>
        </a:p>
      </dgm:t>
    </dgm:pt>
    <dgm:pt modelId="{488F9242-BAE6-492A-8B31-97906D240D16}" type="parTrans" cxnId="{4190764B-5453-46C5-AE8D-155DA3213203}">
      <dgm:prSet/>
      <dgm:spPr/>
      <dgm:t>
        <a:bodyPr/>
        <a:lstStyle/>
        <a:p>
          <a:endParaRPr lang="en-US"/>
        </a:p>
      </dgm:t>
    </dgm:pt>
    <dgm:pt modelId="{B2AE8AD9-6F43-4E9D-B4F1-AAEEFB0991FB}" type="sibTrans" cxnId="{4190764B-5453-46C5-AE8D-155DA3213203}">
      <dgm:prSet/>
      <dgm:spPr/>
      <dgm:t>
        <a:bodyPr/>
        <a:lstStyle/>
        <a:p>
          <a:endParaRPr lang="en-US"/>
        </a:p>
      </dgm:t>
    </dgm:pt>
    <dgm:pt modelId="{C43DE0B6-88CF-4386-A8BB-24C0CB5251A2}" type="pres">
      <dgm:prSet presAssocID="{5FBEB634-A709-4E90-BE81-AFA4E310D78B}" presName="Name0" presStyleCnt="0">
        <dgm:presLayoutVars>
          <dgm:chMax val="7"/>
          <dgm:chPref val="7"/>
          <dgm:dir/>
        </dgm:presLayoutVars>
      </dgm:prSet>
      <dgm:spPr/>
      <dgm:t>
        <a:bodyPr/>
        <a:lstStyle/>
        <a:p>
          <a:endParaRPr lang="en-US"/>
        </a:p>
      </dgm:t>
    </dgm:pt>
    <dgm:pt modelId="{1437330C-9EBD-466C-A07E-6BEF3EE31307}" type="pres">
      <dgm:prSet presAssocID="{5FBEB634-A709-4E90-BE81-AFA4E310D78B}" presName="Name1" presStyleCnt="0"/>
      <dgm:spPr/>
    </dgm:pt>
    <dgm:pt modelId="{62EC1B9D-002D-42FE-8556-BDBD4F75C590}" type="pres">
      <dgm:prSet presAssocID="{5FBEB634-A709-4E90-BE81-AFA4E310D78B}" presName="cycle" presStyleCnt="0"/>
      <dgm:spPr/>
    </dgm:pt>
    <dgm:pt modelId="{561F268F-0A8B-4CB0-9796-82A02AC6914D}" type="pres">
      <dgm:prSet presAssocID="{5FBEB634-A709-4E90-BE81-AFA4E310D78B}" presName="srcNode" presStyleLbl="node1" presStyleIdx="0" presStyleCnt="3"/>
      <dgm:spPr/>
    </dgm:pt>
    <dgm:pt modelId="{B402FA08-A2B4-4542-9B1E-F034B89A4693}" type="pres">
      <dgm:prSet presAssocID="{5FBEB634-A709-4E90-BE81-AFA4E310D78B}" presName="conn" presStyleLbl="parChTrans1D2" presStyleIdx="0" presStyleCnt="1"/>
      <dgm:spPr/>
      <dgm:t>
        <a:bodyPr/>
        <a:lstStyle/>
        <a:p>
          <a:endParaRPr lang="en-US"/>
        </a:p>
      </dgm:t>
    </dgm:pt>
    <dgm:pt modelId="{93C40441-BD9A-48D6-A5C3-112ADE2611F5}" type="pres">
      <dgm:prSet presAssocID="{5FBEB634-A709-4E90-BE81-AFA4E310D78B}" presName="extraNode" presStyleLbl="node1" presStyleIdx="0" presStyleCnt="3"/>
      <dgm:spPr/>
    </dgm:pt>
    <dgm:pt modelId="{2B674A7F-FB98-40D6-90F6-1853513652D9}" type="pres">
      <dgm:prSet presAssocID="{5FBEB634-A709-4E90-BE81-AFA4E310D78B}" presName="dstNode" presStyleLbl="node1" presStyleIdx="0" presStyleCnt="3"/>
      <dgm:spPr/>
    </dgm:pt>
    <dgm:pt modelId="{60A06C29-07C1-4291-97BE-330BC53F0133}" type="pres">
      <dgm:prSet presAssocID="{6483CBA3-5AE7-4E8F-A1B1-3522BD1EA148}" presName="text_1" presStyleLbl="node1" presStyleIdx="0" presStyleCnt="3">
        <dgm:presLayoutVars>
          <dgm:bulletEnabled val="1"/>
        </dgm:presLayoutVars>
      </dgm:prSet>
      <dgm:spPr/>
      <dgm:t>
        <a:bodyPr/>
        <a:lstStyle/>
        <a:p>
          <a:endParaRPr lang="en-US"/>
        </a:p>
      </dgm:t>
    </dgm:pt>
    <dgm:pt modelId="{BACA3D23-6720-4A9C-AC89-9BEFF594772E}" type="pres">
      <dgm:prSet presAssocID="{6483CBA3-5AE7-4E8F-A1B1-3522BD1EA148}" presName="accent_1" presStyleCnt="0"/>
      <dgm:spPr/>
    </dgm:pt>
    <dgm:pt modelId="{86E4046D-BF27-42AE-B123-C9824FACE4DF}" type="pres">
      <dgm:prSet presAssocID="{6483CBA3-5AE7-4E8F-A1B1-3522BD1EA148}" presName="accentRepeatNode" presStyleLbl="solidFgAcc1" presStyleIdx="0" presStyleCnt="3" custScaleX="68300" custScaleY="62500"/>
      <dgm:spPr/>
    </dgm:pt>
    <dgm:pt modelId="{6E1F848E-FE7E-442B-97D4-5962F09DA113}" type="pres">
      <dgm:prSet presAssocID="{EE3EA7D7-D836-4D5F-93F1-7D0844E2F037}" presName="text_2" presStyleLbl="node1" presStyleIdx="1" presStyleCnt="3">
        <dgm:presLayoutVars>
          <dgm:bulletEnabled val="1"/>
        </dgm:presLayoutVars>
      </dgm:prSet>
      <dgm:spPr/>
      <dgm:t>
        <a:bodyPr/>
        <a:lstStyle/>
        <a:p>
          <a:endParaRPr lang="en-US"/>
        </a:p>
      </dgm:t>
    </dgm:pt>
    <dgm:pt modelId="{36EE3D52-BA51-42A8-9E7A-9315F897315E}" type="pres">
      <dgm:prSet presAssocID="{EE3EA7D7-D836-4D5F-93F1-7D0844E2F037}" presName="accent_2" presStyleCnt="0"/>
      <dgm:spPr/>
    </dgm:pt>
    <dgm:pt modelId="{58414364-45ED-4E38-840E-3CB64E111D49}" type="pres">
      <dgm:prSet presAssocID="{EE3EA7D7-D836-4D5F-93F1-7D0844E2F037}" presName="accentRepeatNode" presStyleLbl="solidFgAcc1" presStyleIdx="1" presStyleCnt="3" custScaleX="68300" custScaleY="62500"/>
      <dgm:spPr/>
    </dgm:pt>
    <dgm:pt modelId="{011FAA11-195F-4A8F-9A45-D7BA83606608}" type="pres">
      <dgm:prSet presAssocID="{000CA362-D4FF-4D6D-A2D3-15C297E36D0A}" presName="text_3" presStyleLbl="node1" presStyleIdx="2" presStyleCnt="3">
        <dgm:presLayoutVars>
          <dgm:bulletEnabled val="1"/>
        </dgm:presLayoutVars>
      </dgm:prSet>
      <dgm:spPr/>
      <dgm:t>
        <a:bodyPr/>
        <a:lstStyle/>
        <a:p>
          <a:endParaRPr lang="en-US"/>
        </a:p>
      </dgm:t>
    </dgm:pt>
    <dgm:pt modelId="{3D815F87-BCC6-41BE-AAE5-64FC7056AA9D}" type="pres">
      <dgm:prSet presAssocID="{000CA362-D4FF-4D6D-A2D3-15C297E36D0A}" presName="accent_3" presStyleCnt="0"/>
      <dgm:spPr/>
    </dgm:pt>
    <dgm:pt modelId="{474822A0-1D22-43B0-ADD5-86CED4428AFF}" type="pres">
      <dgm:prSet presAssocID="{000CA362-D4FF-4D6D-A2D3-15C297E36D0A}" presName="accentRepeatNode" presStyleLbl="solidFgAcc1" presStyleIdx="2" presStyleCnt="3" custScaleX="68300" custScaleY="62500"/>
      <dgm:spPr/>
    </dgm:pt>
  </dgm:ptLst>
  <dgm:cxnLst>
    <dgm:cxn modelId="{9D24C65B-57B1-435E-AB66-B3E1A7B0EEDD}" type="presOf" srcId="{000CA362-D4FF-4D6D-A2D3-15C297E36D0A}" destId="{011FAA11-195F-4A8F-9A45-D7BA83606608}" srcOrd="0" destOrd="0" presId="urn:microsoft.com/office/officeart/2008/layout/VerticalCurvedList"/>
    <dgm:cxn modelId="{986D86C2-1B60-4187-985F-23B58175F26C}" type="presOf" srcId="{5FBEB634-A709-4E90-BE81-AFA4E310D78B}" destId="{C43DE0B6-88CF-4386-A8BB-24C0CB5251A2}" srcOrd="0" destOrd="0" presId="urn:microsoft.com/office/officeart/2008/layout/VerticalCurvedList"/>
    <dgm:cxn modelId="{4AF6514F-9E46-4411-82A2-23C1D4105B2C}" type="presOf" srcId="{6483CBA3-5AE7-4E8F-A1B1-3522BD1EA148}" destId="{60A06C29-07C1-4291-97BE-330BC53F0133}" srcOrd="0" destOrd="0" presId="urn:microsoft.com/office/officeart/2008/layout/VerticalCurvedList"/>
    <dgm:cxn modelId="{1100B17A-600C-4F8C-AEFA-89AA1EBF5309}" type="presOf" srcId="{0B498FBC-0F23-4356-A6A7-E825A666AD57}" destId="{B402FA08-A2B4-4542-9B1E-F034B89A4693}" srcOrd="0" destOrd="0" presId="urn:microsoft.com/office/officeart/2008/layout/VerticalCurvedList"/>
    <dgm:cxn modelId="{4190764B-5453-46C5-AE8D-155DA3213203}" srcId="{5FBEB634-A709-4E90-BE81-AFA4E310D78B}" destId="{000CA362-D4FF-4D6D-A2D3-15C297E36D0A}" srcOrd="2" destOrd="0" parTransId="{488F9242-BAE6-492A-8B31-97906D240D16}" sibTransId="{B2AE8AD9-6F43-4E9D-B4F1-AAEEFB0991FB}"/>
    <dgm:cxn modelId="{F614E1D7-97B9-4A11-BDB8-110AE59F2336}" type="presOf" srcId="{EE3EA7D7-D836-4D5F-93F1-7D0844E2F037}" destId="{6E1F848E-FE7E-442B-97D4-5962F09DA113}" srcOrd="0" destOrd="0" presId="urn:microsoft.com/office/officeart/2008/layout/VerticalCurvedList"/>
    <dgm:cxn modelId="{32BF21F9-EFD0-47EB-A252-787D3BB0A4DD}" srcId="{5FBEB634-A709-4E90-BE81-AFA4E310D78B}" destId="{EE3EA7D7-D836-4D5F-93F1-7D0844E2F037}" srcOrd="1" destOrd="0" parTransId="{CEEC1E92-BD0C-436F-9430-20EA147746C3}" sibTransId="{BCF0A1DE-008E-49DF-956F-5E274F9B926C}"/>
    <dgm:cxn modelId="{AB2C90E6-2E4C-41CA-BF43-44576F20F124}" srcId="{5FBEB634-A709-4E90-BE81-AFA4E310D78B}" destId="{6483CBA3-5AE7-4E8F-A1B1-3522BD1EA148}" srcOrd="0" destOrd="0" parTransId="{AE84B58C-221C-463B-9299-248475201815}" sibTransId="{0B498FBC-0F23-4356-A6A7-E825A666AD57}"/>
    <dgm:cxn modelId="{4094226C-4E29-43C4-9715-E5BBE3A0185B}" type="presParOf" srcId="{C43DE0B6-88CF-4386-A8BB-24C0CB5251A2}" destId="{1437330C-9EBD-466C-A07E-6BEF3EE31307}" srcOrd="0" destOrd="0" presId="urn:microsoft.com/office/officeart/2008/layout/VerticalCurvedList"/>
    <dgm:cxn modelId="{8371F82C-7CC7-46B6-965D-9DF5201FBA68}" type="presParOf" srcId="{1437330C-9EBD-466C-A07E-6BEF3EE31307}" destId="{62EC1B9D-002D-42FE-8556-BDBD4F75C590}" srcOrd="0" destOrd="0" presId="urn:microsoft.com/office/officeart/2008/layout/VerticalCurvedList"/>
    <dgm:cxn modelId="{8997F5A7-3013-426F-B1D9-2306B39CD22D}" type="presParOf" srcId="{62EC1B9D-002D-42FE-8556-BDBD4F75C590}" destId="{561F268F-0A8B-4CB0-9796-82A02AC6914D}" srcOrd="0" destOrd="0" presId="urn:microsoft.com/office/officeart/2008/layout/VerticalCurvedList"/>
    <dgm:cxn modelId="{63A6A6A8-4D6A-45CA-B05F-EC3047A568FC}" type="presParOf" srcId="{62EC1B9D-002D-42FE-8556-BDBD4F75C590}" destId="{B402FA08-A2B4-4542-9B1E-F034B89A4693}" srcOrd="1" destOrd="0" presId="urn:microsoft.com/office/officeart/2008/layout/VerticalCurvedList"/>
    <dgm:cxn modelId="{FD96626B-8270-494B-9DBC-02444796F0AC}" type="presParOf" srcId="{62EC1B9D-002D-42FE-8556-BDBD4F75C590}" destId="{93C40441-BD9A-48D6-A5C3-112ADE2611F5}" srcOrd="2" destOrd="0" presId="urn:microsoft.com/office/officeart/2008/layout/VerticalCurvedList"/>
    <dgm:cxn modelId="{445C597B-0A92-4FB5-A65D-EEFC943BB83C}" type="presParOf" srcId="{62EC1B9D-002D-42FE-8556-BDBD4F75C590}" destId="{2B674A7F-FB98-40D6-90F6-1853513652D9}" srcOrd="3" destOrd="0" presId="urn:microsoft.com/office/officeart/2008/layout/VerticalCurvedList"/>
    <dgm:cxn modelId="{BA6246D5-3764-40A6-B060-7F50BE794726}" type="presParOf" srcId="{1437330C-9EBD-466C-A07E-6BEF3EE31307}" destId="{60A06C29-07C1-4291-97BE-330BC53F0133}" srcOrd="1" destOrd="0" presId="urn:microsoft.com/office/officeart/2008/layout/VerticalCurvedList"/>
    <dgm:cxn modelId="{91916D43-5BBB-4AD0-A113-B4D29FEB8C94}" type="presParOf" srcId="{1437330C-9EBD-466C-A07E-6BEF3EE31307}" destId="{BACA3D23-6720-4A9C-AC89-9BEFF594772E}" srcOrd="2" destOrd="0" presId="urn:microsoft.com/office/officeart/2008/layout/VerticalCurvedList"/>
    <dgm:cxn modelId="{26B1B6AD-A7AF-4C64-B258-F6FC9658B07C}" type="presParOf" srcId="{BACA3D23-6720-4A9C-AC89-9BEFF594772E}" destId="{86E4046D-BF27-42AE-B123-C9824FACE4DF}" srcOrd="0" destOrd="0" presId="urn:microsoft.com/office/officeart/2008/layout/VerticalCurvedList"/>
    <dgm:cxn modelId="{C9FB5205-4B0E-4D6E-B416-0C740857A966}" type="presParOf" srcId="{1437330C-9EBD-466C-A07E-6BEF3EE31307}" destId="{6E1F848E-FE7E-442B-97D4-5962F09DA113}" srcOrd="3" destOrd="0" presId="urn:microsoft.com/office/officeart/2008/layout/VerticalCurvedList"/>
    <dgm:cxn modelId="{FDFB8CF1-1A65-4044-A22D-54EAC92870FF}" type="presParOf" srcId="{1437330C-9EBD-466C-A07E-6BEF3EE31307}" destId="{36EE3D52-BA51-42A8-9E7A-9315F897315E}" srcOrd="4" destOrd="0" presId="urn:microsoft.com/office/officeart/2008/layout/VerticalCurvedList"/>
    <dgm:cxn modelId="{CA266D3E-2EBF-404F-AF1F-F243D6DA8377}" type="presParOf" srcId="{36EE3D52-BA51-42A8-9E7A-9315F897315E}" destId="{58414364-45ED-4E38-840E-3CB64E111D49}" srcOrd="0" destOrd="0" presId="urn:microsoft.com/office/officeart/2008/layout/VerticalCurvedList"/>
    <dgm:cxn modelId="{9DBA09EA-D72A-497E-B7D4-FA321F3303F2}" type="presParOf" srcId="{1437330C-9EBD-466C-A07E-6BEF3EE31307}" destId="{011FAA11-195F-4A8F-9A45-D7BA83606608}" srcOrd="5" destOrd="0" presId="urn:microsoft.com/office/officeart/2008/layout/VerticalCurvedList"/>
    <dgm:cxn modelId="{931DD648-567F-48BA-9253-305D99266A1E}" type="presParOf" srcId="{1437330C-9EBD-466C-A07E-6BEF3EE31307}" destId="{3D815F87-BCC6-41BE-AAE5-64FC7056AA9D}" srcOrd="6" destOrd="0" presId="urn:microsoft.com/office/officeart/2008/layout/VerticalCurvedList"/>
    <dgm:cxn modelId="{5F65BFC7-B93F-46CC-99CA-64C0E523CC18}" type="presParOf" srcId="{3D815F87-BCC6-41BE-AAE5-64FC7056AA9D}" destId="{474822A0-1D22-43B0-ADD5-86CED4428AF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C5F77A-08B0-4885-BBE6-746DE11D936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5763D68-40BE-4C20-AD81-615E222763CA}">
      <dgm:prSet/>
      <dgm:spPr/>
      <dgm:t>
        <a:bodyPr/>
        <a:lstStyle/>
        <a:p>
          <a:pPr rtl="0"/>
          <a:r>
            <a:rPr lang="en-US" baseline="0" dirty="0" smtClean="0">
              <a:solidFill>
                <a:schemeClr val="accent3"/>
              </a:solidFill>
            </a:rPr>
            <a:t>Competitive</a:t>
          </a:r>
          <a:r>
            <a:rPr lang="en-US" dirty="0" smtClean="0">
              <a:solidFill>
                <a:schemeClr val="accent3"/>
              </a:solidFill>
            </a:rPr>
            <a:t> Need Limitations </a:t>
          </a:r>
        </a:p>
        <a:p>
          <a:pPr rtl="0"/>
          <a:endParaRPr lang="en-US" dirty="0"/>
        </a:p>
      </dgm:t>
    </dgm:pt>
    <dgm:pt modelId="{D2AC436B-134C-49BC-886A-4972B511F2F1}" type="parTrans" cxnId="{6B330D92-935F-4E21-86FB-72933281EA68}">
      <dgm:prSet/>
      <dgm:spPr/>
      <dgm:t>
        <a:bodyPr/>
        <a:lstStyle/>
        <a:p>
          <a:endParaRPr lang="en-US"/>
        </a:p>
      </dgm:t>
    </dgm:pt>
    <dgm:pt modelId="{8BFECB7F-80FD-4227-AEF0-1AFB592AFE9B}" type="sibTrans" cxnId="{6B330D92-935F-4E21-86FB-72933281EA68}">
      <dgm:prSet/>
      <dgm:spPr/>
      <dgm:t>
        <a:bodyPr/>
        <a:lstStyle/>
        <a:p>
          <a:endParaRPr lang="en-US"/>
        </a:p>
      </dgm:t>
    </dgm:pt>
    <dgm:pt modelId="{948F70D0-D41B-4325-AA8A-B72564D20DBE}" type="pres">
      <dgm:prSet presAssocID="{A3C5F77A-08B0-4885-BBE6-746DE11D9362}" presName="linear" presStyleCnt="0">
        <dgm:presLayoutVars>
          <dgm:animLvl val="lvl"/>
          <dgm:resizeHandles val="exact"/>
        </dgm:presLayoutVars>
      </dgm:prSet>
      <dgm:spPr/>
      <dgm:t>
        <a:bodyPr/>
        <a:lstStyle/>
        <a:p>
          <a:endParaRPr lang="en-US"/>
        </a:p>
      </dgm:t>
    </dgm:pt>
    <dgm:pt modelId="{ABD21EA5-4374-4BBB-B5EC-807F5BCF16A7}" type="pres">
      <dgm:prSet presAssocID="{15763D68-40BE-4C20-AD81-615E222763CA}" presName="parentText" presStyleLbl="node1" presStyleIdx="0" presStyleCnt="1">
        <dgm:presLayoutVars>
          <dgm:chMax val="0"/>
          <dgm:bulletEnabled val="1"/>
        </dgm:presLayoutVars>
      </dgm:prSet>
      <dgm:spPr/>
      <dgm:t>
        <a:bodyPr/>
        <a:lstStyle/>
        <a:p>
          <a:endParaRPr lang="en-US"/>
        </a:p>
      </dgm:t>
    </dgm:pt>
  </dgm:ptLst>
  <dgm:cxnLst>
    <dgm:cxn modelId="{6B330D92-935F-4E21-86FB-72933281EA68}" srcId="{A3C5F77A-08B0-4885-BBE6-746DE11D9362}" destId="{15763D68-40BE-4C20-AD81-615E222763CA}" srcOrd="0" destOrd="0" parTransId="{D2AC436B-134C-49BC-886A-4972B511F2F1}" sibTransId="{8BFECB7F-80FD-4227-AEF0-1AFB592AFE9B}"/>
    <dgm:cxn modelId="{DC2E2D8C-3CA2-4015-9905-16D10543AD8D}" type="presOf" srcId="{15763D68-40BE-4C20-AD81-615E222763CA}" destId="{ABD21EA5-4374-4BBB-B5EC-807F5BCF16A7}" srcOrd="0" destOrd="0" presId="urn:microsoft.com/office/officeart/2005/8/layout/vList2"/>
    <dgm:cxn modelId="{339E47C9-A90B-4F5A-B59B-1BC87C449E67}" type="presOf" srcId="{A3C5F77A-08B0-4885-BBE6-746DE11D9362}" destId="{948F70D0-D41B-4325-AA8A-B72564D20DBE}" srcOrd="0" destOrd="0" presId="urn:microsoft.com/office/officeart/2005/8/layout/vList2"/>
    <dgm:cxn modelId="{23572E19-05DA-409B-9457-C4525D845546}" type="presParOf" srcId="{948F70D0-D41B-4325-AA8A-B72564D20DBE}" destId="{ABD21EA5-4374-4BBB-B5EC-807F5BCF16A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0666CB-69A9-4E15-A558-D735A3C787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D40AF3E-BEB2-4E55-9FEE-C8ACE25AABC9}">
      <dgm:prSet/>
      <dgm:spPr/>
      <dgm:t>
        <a:bodyPr/>
        <a:lstStyle/>
        <a:p>
          <a:pPr rtl="0"/>
          <a:r>
            <a:rPr lang="en-US" dirty="0" smtClean="0">
              <a:solidFill>
                <a:srgbClr val="FF0000"/>
              </a:solidFill>
            </a:rPr>
            <a:t>There are two different measures for CNLs: TOTAL (not just GSP) U.S. imports of a particular product exceed (1) 50 percent of the value of total U.S. imports of that product; or (2) the dollar‐value limit which is $175 million for 2016 (increasing by $5 million annually</a:t>
          </a:r>
          <a:r>
            <a:rPr lang="en-US" sz="2300" baseline="0" dirty="0" smtClean="0">
              <a:solidFill>
                <a:srgbClr val="FF0000"/>
              </a:solidFill>
            </a:rPr>
            <a:t>).  Excluded by HTS line, not by sector (as EU does).</a:t>
          </a:r>
          <a:endParaRPr lang="en-US" sz="2300" baseline="0" dirty="0">
            <a:solidFill>
              <a:srgbClr val="FF0000"/>
            </a:solidFill>
          </a:endParaRPr>
        </a:p>
      </dgm:t>
    </dgm:pt>
    <dgm:pt modelId="{41F33345-30ED-4CF6-9372-EEDE185C5109}" type="parTrans" cxnId="{A1277EAD-E378-4DAB-B931-6DDF07FDACCB}">
      <dgm:prSet/>
      <dgm:spPr/>
      <dgm:t>
        <a:bodyPr/>
        <a:lstStyle/>
        <a:p>
          <a:endParaRPr lang="en-US"/>
        </a:p>
      </dgm:t>
    </dgm:pt>
    <dgm:pt modelId="{BE0B8E79-5DBA-4327-AA3F-5513E576857F}" type="sibTrans" cxnId="{A1277EAD-E378-4DAB-B931-6DDF07FDACCB}">
      <dgm:prSet/>
      <dgm:spPr/>
      <dgm:t>
        <a:bodyPr/>
        <a:lstStyle/>
        <a:p>
          <a:endParaRPr lang="en-US"/>
        </a:p>
      </dgm:t>
    </dgm:pt>
    <dgm:pt modelId="{4D6A8AEB-49DE-4571-9164-C3E875D3C6A6}" type="pres">
      <dgm:prSet presAssocID="{EF0666CB-69A9-4E15-A558-D735A3C787FF}" presName="linear" presStyleCnt="0">
        <dgm:presLayoutVars>
          <dgm:animLvl val="lvl"/>
          <dgm:resizeHandles val="exact"/>
        </dgm:presLayoutVars>
      </dgm:prSet>
      <dgm:spPr/>
      <dgm:t>
        <a:bodyPr/>
        <a:lstStyle/>
        <a:p>
          <a:endParaRPr lang="en-US"/>
        </a:p>
      </dgm:t>
    </dgm:pt>
    <dgm:pt modelId="{B3211A3B-6C0C-44C3-BC68-8F27F2414348}" type="pres">
      <dgm:prSet presAssocID="{1D40AF3E-BEB2-4E55-9FEE-C8ACE25AABC9}" presName="parentText" presStyleLbl="node1" presStyleIdx="0" presStyleCnt="1">
        <dgm:presLayoutVars>
          <dgm:chMax val="0"/>
          <dgm:bulletEnabled val="1"/>
        </dgm:presLayoutVars>
      </dgm:prSet>
      <dgm:spPr/>
      <dgm:t>
        <a:bodyPr/>
        <a:lstStyle/>
        <a:p>
          <a:endParaRPr lang="en-US"/>
        </a:p>
      </dgm:t>
    </dgm:pt>
  </dgm:ptLst>
  <dgm:cxnLst>
    <dgm:cxn modelId="{2EDBADAF-6A9A-420C-81F5-0933EB385D5B}" type="presOf" srcId="{1D40AF3E-BEB2-4E55-9FEE-C8ACE25AABC9}" destId="{B3211A3B-6C0C-44C3-BC68-8F27F2414348}" srcOrd="0" destOrd="0" presId="urn:microsoft.com/office/officeart/2005/8/layout/vList2"/>
    <dgm:cxn modelId="{76ECDB62-58AE-437E-BA2A-EC9CE611E8BE}" type="presOf" srcId="{EF0666CB-69A9-4E15-A558-D735A3C787FF}" destId="{4D6A8AEB-49DE-4571-9164-C3E875D3C6A6}" srcOrd="0" destOrd="0" presId="urn:microsoft.com/office/officeart/2005/8/layout/vList2"/>
    <dgm:cxn modelId="{A1277EAD-E378-4DAB-B931-6DDF07FDACCB}" srcId="{EF0666CB-69A9-4E15-A558-D735A3C787FF}" destId="{1D40AF3E-BEB2-4E55-9FEE-C8ACE25AABC9}" srcOrd="0" destOrd="0" parTransId="{41F33345-30ED-4CF6-9372-EEDE185C5109}" sibTransId="{BE0B8E79-5DBA-4327-AA3F-5513E576857F}"/>
    <dgm:cxn modelId="{64C47DC5-8EF9-4397-8224-25FFC1E88A6C}" type="presParOf" srcId="{4D6A8AEB-49DE-4571-9164-C3E875D3C6A6}" destId="{B3211A3B-6C0C-44C3-BC68-8F27F241434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FE088F-222E-4C0C-8F62-071989F86D8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CB549AA-6462-4A2A-B32D-B67C99176BFF}">
      <dgm:prSet/>
      <dgm:spPr/>
      <dgm:t>
        <a:bodyPr/>
        <a:lstStyle/>
        <a:p>
          <a:pPr rtl="0"/>
          <a:r>
            <a:rPr lang="en-US" dirty="0" smtClean="0">
              <a:solidFill>
                <a:schemeClr val="accent3"/>
              </a:solidFill>
            </a:rPr>
            <a:t>Petition process for CNL waivers for non-LDBDCs</a:t>
          </a:r>
          <a:endParaRPr lang="en-US" dirty="0">
            <a:solidFill>
              <a:schemeClr val="accent3"/>
            </a:solidFill>
          </a:endParaRPr>
        </a:p>
      </dgm:t>
    </dgm:pt>
    <dgm:pt modelId="{F66E30AC-3A86-479D-A5CF-DA49BA778537}" type="parTrans" cxnId="{D5EF1C6C-4288-47FE-BFD4-FE909837FAC3}">
      <dgm:prSet/>
      <dgm:spPr/>
      <dgm:t>
        <a:bodyPr/>
        <a:lstStyle/>
        <a:p>
          <a:endParaRPr lang="en-US"/>
        </a:p>
      </dgm:t>
    </dgm:pt>
    <dgm:pt modelId="{0703A60E-4800-4700-BD54-672557FED82A}" type="sibTrans" cxnId="{D5EF1C6C-4288-47FE-BFD4-FE909837FAC3}">
      <dgm:prSet/>
      <dgm:spPr/>
      <dgm:t>
        <a:bodyPr/>
        <a:lstStyle/>
        <a:p>
          <a:endParaRPr lang="en-US"/>
        </a:p>
      </dgm:t>
    </dgm:pt>
    <dgm:pt modelId="{0FCBE5E2-00CB-4C8F-9430-85A96FB830C9}" type="pres">
      <dgm:prSet presAssocID="{22FE088F-222E-4C0C-8F62-071989F86D85}" presName="linear" presStyleCnt="0">
        <dgm:presLayoutVars>
          <dgm:animLvl val="lvl"/>
          <dgm:resizeHandles val="exact"/>
        </dgm:presLayoutVars>
      </dgm:prSet>
      <dgm:spPr/>
      <dgm:t>
        <a:bodyPr/>
        <a:lstStyle/>
        <a:p>
          <a:endParaRPr lang="en-US"/>
        </a:p>
      </dgm:t>
    </dgm:pt>
    <dgm:pt modelId="{0E788776-3F06-482F-8FBE-5B3284F14ED3}" type="pres">
      <dgm:prSet presAssocID="{ECB549AA-6462-4A2A-B32D-B67C99176BFF}" presName="parentText" presStyleLbl="node1" presStyleIdx="0" presStyleCnt="1" custLinFactNeighborX="-980" custLinFactNeighborY="-58269">
        <dgm:presLayoutVars>
          <dgm:chMax val="0"/>
          <dgm:bulletEnabled val="1"/>
        </dgm:presLayoutVars>
      </dgm:prSet>
      <dgm:spPr/>
      <dgm:t>
        <a:bodyPr/>
        <a:lstStyle/>
        <a:p>
          <a:endParaRPr lang="en-US"/>
        </a:p>
      </dgm:t>
    </dgm:pt>
  </dgm:ptLst>
  <dgm:cxnLst>
    <dgm:cxn modelId="{D5EF1C6C-4288-47FE-BFD4-FE909837FAC3}" srcId="{22FE088F-222E-4C0C-8F62-071989F86D85}" destId="{ECB549AA-6462-4A2A-B32D-B67C99176BFF}" srcOrd="0" destOrd="0" parTransId="{F66E30AC-3A86-479D-A5CF-DA49BA778537}" sibTransId="{0703A60E-4800-4700-BD54-672557FED82A}"/>
    <dgm:cxn modelId="{EDB49A15-1760-43A1-AF74-70CC8F15F336}" type="presOf" srcId="{ECB549AA-6462-4A2A-B32D-B67C99176BFF}" destId="{0E788776-3F06-482F-8FBE-5B3284F14ED3}" srcOrd="0" destOrd="0" presId="urn:microsoft.com/office/officeart/2005/8/layout/vList2"/>
    <dgm:cxn modelId="{677E95F8-C7DF-4333-AE6D-35A2B4738826}" type="presOf" srcId="{22FE088F-222E-4C0C-8F62-071989F86D85}" destId="{0FCBE5E2-00CB-4C8F-9430-85A96FB830C9}" srcOrd="0" destOrd="0" presId="urn:microsoft.com/office/officeart/2005/8/layout/vList2"/>
    <dgm:cxn modelId="{2437B38A-BB9E-49CC-83F0-3A44EFB01D4B}" type="presParOf" srcId="{0FCBE5E2-00CB-4C8F-9430-85A96FB830C9}" destId="{0E788776-3F06-482F-8FBE-5B3284F14ED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2949663-ECFD-4770-9CDD-89DD83ED80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9C06641-9888-40C6-B428-D3FC25350359}">
      <dgm:prSet/>
      <dgm:spPr/>
      <dgm:t>
        <a:bodyPr/>
        <a:lstStyle/>
        <a:p>
          <a:pPr rtl="0"/>
          <a:r>
            <a:rPr lang="en-US" dirty="0" smtClean="0">
              <a:solidFill>
                <a:schemeClr val="accent3"/>
              </a:solidFill>
            </a:rPr>
            <a:t>Due to timing problem, full year import statistics aren’t available when petition must be filed (December 2, 2016). If in doubt whether Brazil exports might reach 50% of imports or the dollar value for the year ($175 million for 2016), file the waiver petition; it can be withdrawn if not needed. </a:t>
          </a:r>
          <a:endParaRPr lang="en-US" dirty="0">
            <a:solidFill>
              <a:schemeClr val="accent3"/>
            </a:solidFill>
          </a:endParaRPr>
        </a:p>
      </dgm:t>
    </dgm:pt>
    <dgm:pt modelId="{B1DFADCB-564F-47A8-A6E8-64B0891A83BF}" type="parTrans" cxnId="{77421959-5FC5-4415-894A-8B949F817ABD}">
      <dgm:prSet/>
      <dgm:spPr/>
      <dgm:t>
        <a:bodyPr/>
        <a:lstStyle/>
        <a:p>
          <a:endParaRPr lang="en-US"/>
        </a:p>
      </dgm:t>
    </dgm:pt>
    <dgm:pt modelId="{D297DC91-8F51-4981-9C4D-C52D905916D9}" type="sibTrans" cxnId="{77421959-5FC5-4415-894A-8B949F817ABD}">
      <dgm:prSet/>
      <dgm:spPr/>
      <dgm:t>
        <a:bodyPr/>
        <a:lstStyle/>
        <a:p>
          <a:endParaRPr lang="en-US"/>
        </a:p>
      </dgm:t>
    </dgm:pt>
    <dgm:pt modelId="{08822C38-4F60-469D-BE67-A9500E17E778}" type="pres">
      <dgm:prSet presAssocID="{42949663-ECFD-4770-9CDD-89DD83ED80BC}" presName="linear" presStyleCnt="0">
        <dgm:presLayoutVars>
          <dgm:animLvl val="lvl"/>
          <dgm:resizeHandles val="exact"/>
        </dgm:presLayoutVars>
      </dgm:prSet>
      <dgm:spPr/>
      <dgm:t>
        <a:bodyPr/>
        <a:lstStyle/>
        <a:p>
          <a:endParaRPr lang="en-US"/>
        </a:p>
      </dgm:t>
    </dgm:pt>
    <dgm:pt modelId="{BBF69F4D-0B08-4A34-9D20-B3BC3415B109}" type="pres">
      <dgm:prSet presAssocID="{C9C06641-9888-40C6-B428-D3FC25350359}" presName="parentText" presStyleLbl="node1" presStyleIdx="0" presStyleCnt="1" custScaleY="124829" custLinFactNeighborX="1190" custLinFactNeighborY="-48846">
        <dgm:presLayoutVars>
          <dgm:chMax val="0"/>
          <dgm:bulletEnabled val="1"/>
        </dgm:presLayoutVars>
      </dgm:prSet>
      <dgm:spPr/>
      <dgm:t>
        <a:bodyPr/>
        <a:lstStyle/>
        <a:p>
          <a:endParaRPr lang="en-US"/>
        </a:p>
      </dgm:t>
    </dgm:pt>
  </dgm:ptLst>
  <dgm:cxnLst>
    <dgm:cxn modelId="{3AFC3B86-E790-4792-846D-05E62A6E0A56}" type="presOf" srcId="{42949663-ECFD-4770-9CDD-89DD83ED80BC}" destId="{08822C38-4F60-469D-BE67-A9500E17E778}" srcOrd="0" destOrd="0" presId="urn:microsoft.com/office/officeart/2005/8/layout/vList2"/>
    <dgm:cxn modelId="{CA29F9A0-08F3-49C6-8778-B2788F8BA47D}" type="presOf" srcId="{C9C06641-9888-40C6-B428-D3FC25350359}" destId="{BBF69F4D-0B08-4A34-9D20-B3BC3415B109}" srcOrd="0" destOrd="0" presId="urn:microsoft.com/office/officeart/2005/8/layout/vList2"/>
    <dgm:cxn modelId="{77421959-5FC5-4415-894A-8B949F817ABD}" srcId="{42949663-ECFD-4770-9CDD-89DD83ED80BC}" destId="{C9C06641-9888-40C6-B428-D3FC25350359}" srcOrd="0" destOrd="0" parTransId="{B1DFADCB-564F-47A8-A6E8-64B0891A83BF}" sibTransId="{D297DC91-8F51-4981-9C4D-C52D905916D9}"/>
    <dgm:cxn modelId="{C5CE8DD8-4C3F-4503-80AF-494BB6805012}" type="presParOf" srcId="{08822C38-4F60-469D-BE67-A9500E17E778}" destId="{BBF69F4D-0B08-4A34-9D20-B3BC3415B109}"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D95C0A2-83F7-4FAB-8F32-3E61B1290A23}" type="doc">
      <dgm:prSet loTypeId="urn:microsoft.com/office/officeart/2005/8/layout/lProcess3" loCatId="process" qsTypeId="urn:microsoft.com/office/officeart/2005/8/quickstyle/simple1" qsCatId="simple" csTypeId="urn:microsoft.com/office/officeart/2005/8/colors/accent2_1" csCatId="accent2" phldr="1"/>
      <dgm:spPr/>
      <dgm:t>
        <a:bodyPr/>
        <a:lstStyle/>
        <a:p>
          <a:endParaRPr lang="en-US"/>
        </a:p>
      </dgm:t>
    </dgm:pt>
    <dgm:pt modelId="{A5C80B55-3376-4CA3-9540-49102A92A42B}">
      <dgm:prSet/>
      <dgm:spPr/>
      <dgm:t>
        <a:bodyPr/>
        <a:lstStyle/>
        <a:p>
          <a:pPr rtl="0"/>
          <a:r>
            <a:rPr lang="en-US" dirty="0" smtClean="0"/>
            <a:t>Since 2006 GSP renewal, CNL waivers in effect for 5 years or more are revoked if total  imports from a country are 150% of Dollar CNL for that year OR 75% of world imports</a:t>
          </a:r>
          <a:endParaRPr lang="en-US" dirty="0"/>
        </a:p>
      </dgm:t>
    </dgm:pt>
    <dgm:pt modelId="{C8E7E38A-8F3F-4275-B743-D4F1DA7FE406}" type="parTrans" cxnId="{268D1CF3-9D0E-4BDE-AAF8-EC96A23BD180}">
      <dgm:prSet/>
      <dgm:spPr/>
      <dgm:t>
        <a:bodyPr/>
        <a:lstStyle/>
        <a:p>
          <a:endParaRPr lang="en-US"/>
        </a:p>
      </dgm:t>
    </dgm:pt>
    <dgm:pt modelId="{D7654474-A93F-45C8-9D1F-F49D73C0190E}" type="sibTrans" cxnId="{268D1CF3-9D0E-4BDE-AAF8-EC96A23BD180}">
      <dgm:prSet/>
      <dgm:spPr/>
      <dgm:t>
        <a:bodyPr/>
        <a:lstStyle/>
        <a:p>
          <a:endParaRPr lang="en-US"/>
        </a:p>
      </dgm:t>
    </dgm:pt>
    <dgm:pt modelId="{8329F0C2-1413-45EB-88F3-AAA2DBEFF8BE}" type="pres">
      <dgm:prSet presAssocID="{7D95C0A2-83F7-4FAB-8F32-3E61B1290A23}" presName="Name0" presStyleCnt="0">
        <dgm:presLayoutVars>
          <dgm:chPref val="3"/>
          <dgm:dir/>
          <dgm:animLvl val="lvl"/>
          <dgm:resizeHandles/>
        </dgm:presLayoutVars>
      </dgm:prSet>
      <dgm:spPr/>
      <dgm:t>
        <a:bodyPr/>
        <a:lstStyle/>
        <a:p>
          <a:endParaRPr lang="en-US"/>
        </a:p>
      </dgm:t>
    </dgm:pt>
    <dgm:pt modelId="{C334C56F-C246-4C5C-BA78-88A75C64D7CB}" type="pres">
      <dgm:prSet presAssocID="{A5C80B55-3376-4CA3-9540-49102A92A42B}" presName="horFlow" presStyleCnt="0"/>
      <dgm:spPr/>
    </dgm:pt>
    <dgm:pt modelId="{BCDB8A47-F9E9-4184-9782-3912B3F74A3B}" type="pres">
      <dgm:prSet presAssocID="{A5C80B55-3376-4CA3-9540-49102A92A42B}" presName="bigChev" presStyleLbl="node1" presStyleIdx="0" presStyleCnt="1"/>
      <dgm:spPr/>
      <dgm:t>
        <a:bodyPr/>
        <a:lstStyle/>
        <a:p>
          <a:endParaRPr lang="en-US"/>
        </a:p>
      </dgm:t>
    </dgm:pt>
  </dgm:ptLst>
  <dgm:cxnLst>
    <dgm:cxn modelId="{268D1CF3-9D0E-4BDE-AAF8-EC96A23BD180}" srcId="{7D95C0A2-83F7-4FAB-8F32-3E61B1290A23}" destId="{A5C80B55-3376-4CA3-9540-49102A92A42B}" srcOrd="0" destOrd="0" parTransId="{C8E7E38A-8F3F-4275-B743-D4F1DA7FE406}" sibTransId="{D7654474-A93F-45C8-9D1F-F49D73C0190E}"/>
    <dgm:cxn modelId="{071B2447-D129-4FFD-954D-054A53485359}" type="presOf" srcId="{7D95C0A2-83F7-4FAB-8F32-3E61B1290A23}" destId="{8329F0C2-1413-45EB-88F3-AAA2DBEFF8BE}" srcOrd="0" destOrd="0" presId="urn:microsoft.com/office/officeart/2005/8/layout/lProcess3"/>
    <dgm:cxn modelId="{9747F967-CEED-4448-8BC0-9E4BC5824D9F}" type="presOf" srcId="{A5C80B55-3376-4CA3-9540-49102A92A42B}" destId="{BCDB8A47-F9E9-4184-9782-3912B3F74A3B}" srcOrd="0" destOrd="0" presId="urn:microsoft.com/office/officeart/2005/8/layout/lProcess3"/>
    <dgm:cxn modelId="{A4340CE0-C08F-4F8D-B07E-1A884ECD5870}" type="presParOf" srcId="{8329F0C2-1413-45EB-88F3-AAA2DBEFF8BE}" destId="{C334C56F-C246-4C5C-BA78-88A75C64D7CB}" srcOrd="0" destOrd="0" presId="urn:microsoft.com/office/officeart/2005/8/layout/lProcess3"/>
    <dgm:cxn modelId="{4A4EB505-0CCB-4439-8B8A-362873A9E1A9}" type="presParOf" srcId="{C334C56F-C246-4C5C-BA78-88A75C64D7CB}" destId="{BCDB8A47-F9E9-4184-9782-3912B3F74A3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85D9E-B8B9-42FE-871B-590FBC69CCC0}">
      <dsp:nvSpPr>
        <dsp:cNvPr id="0" name=""/>
        <dsp:cNvSpPr/>
      </dsp:nvSpPr>
      <dsp:spPr>
        <a:xfrm>
          <a:off x="-5427711" y="-831103"/>
          <a:ext cx="6462806" cy="6462806"/>
        </a:xfrm>
        <a:prstGeom prst="blockArc">
          <a:avLst>
            <a:gd name="adj1" fmla="val 18900000"/>
            <a:gd name="adj2" fmla="val 2700000"/>
            <a:gd name="adj3" fmla="val 334"/>
          </a:avLst>
        </a:pr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EC03EC-5C64-46AA-896A-B8917077420C}">
      <dsp:nvSpPr>
        <dsp:cNvPr id="0" name=""/>
        <dsp:cNvSpPr/>
      </dsp:nvSpPr>
      <dsp:spPr>
        <a:xfrm>
          <a:off x="665751" y="480060"/>
          <a:ext cx="7344628" cy="960120"/>
        </a:xfrm>
        <a:prstGeom prst="rect">
          <a:avLst/>
        </a:prstGeom>
        <a:gradFill rotWithShape="0">
          <a:gsLst>
            <a:gs pos="0">
              <a:schemeClr val="accent3">
                <a:alpha val="90000"/>
                <a:hueOff val="0"/>
                <a:satOff val="0"/>
                <a:lumOff val="0"/>
                <a:alphaOff val="0"/>
                <a:shade val="51000"/>
                <a:satMod val="130000"/>
              </a:schemeClr>
            </a:gs>
            <a:gs pos="80000">
              <a:schemeClr val="accent3">
                <a:alpha val="90000"/>
                <a:hueOff val="0"/>
                <a:satOff val="0"/>
                <a:lumOff val="0"/>
                <a:alphaOff val="0"/>
                <a:shade val="93000"/>
                <a:satMod val="130000"/>
              </a:schemeClr>
            </a:gs>
            <a:gs pos="100000">
              <a:schemeClr val="accent3">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95" tIns="76200" rIns="76200" bIns="76200" numCol="1" spcCol="1270" anchor="ctr" anchorCtr="0">
          <a:noAutofit/>
        </a:bodyPr>
        <a:lstStyle/>
        <a:p>
          <a:pPr lvl="0" algn="l" defTabSz="1333500">
            <a:lnSpc>
              <a:spcPct val="90000"/>
            </a:lnSpc>
            <a:spcBef>
              <a:spcPct val="0"/>
            </a:spcBef>
            <a:spcAft>
              <a:spcPct val="35000"/>
            </a:spcAft>
          </a:pPr>
          <a:r>
            <a:rPr lang="en-US" sz="3000" b="1" kern="1200" dirty="0" smtClean="0">
              <a:latin typeface="Arial" charset="0"/>
            </a:rPr>
            <a:t>Overview of the U.S. GSP Program </a:t>
          </a:r>
          <a:endParaRPr lang="en-US" sz="3000" kern="1200" dirty="0"/>
        </a:p>
      </dsp:txBody>
      <dsp:txXfrm>
        <a:off x="665751" y="480060"/>
        <a:ext cx="7344628" cy="960120"/>
      </dsp:txXfrm>
    </dsp:sp>
    <dsp:sp modelId="{3153F29F-F76C-4066-8DFD-272EFFEF5C9E}">
      <dsp:nvSpPr>
        <dsp:cNvPr id="0" name=""/>
        <dsp:cNvSpPr/>
      </dsp:nvSpPr>
      <dsp:spPr>
        <a:xfrm>
          <a:off x="355716" y="624840"/>
          <a:ext cx="620069" cy="670559"/>
        </a:xfrm>
        <a:prstGeom prst="ellipse">
          <a:avLst/>
        </a:prstGeom>
        <a:solidFill>
          <a:schemeClr val="lt1">
            <a:hueOff val="0"/>
            <a:satOff val="0"/>
            <a:lumOff val="0"/>
            <a:alphaOff val="0"/>
          </a:schemeClr>
        </a:solidFill>
        <a:ln w="9525" cap="flat" cmpd="sng" algn="ctr">
          <a:noFill/>
          <a:prstDash val="solid"/>
        </a:ln>
        <a:effectLst/>
        <a:scene3d>
          <a:camera prst="orthographicFront">
            <a:rot lat="0" lon="0" rev="0"/>
          </a:camera>
          <a:lightRig rig="contrasting" dir="t">
            <a:rot lat="0" lon="0" rev="7800000"/>
          </a:lightRig>
        </a:scene3d>
        <a:sp3d>
          <a:bevelT w="139700" h="139700"/>
        </a:sp3d>
      </dsp:spPr>
      <dsp:style>
        <a:lnRef idx="1">
          <a:scrgbClr r="0" g="0" b="0"/>
        </a:lnRef>
        <a:fillRef idx="1">
          <a:scrgbClr r="0" g="0" b="0"/>
        </a:fillRef>
        <a:effectRef idx="2">
          <a:scrgbClr r="0" g="0" b="0"/>
        </a:effectRef>
        <a:fontRef idx="minor"/>
      </dsp:style>
    </dsp:sp>
    <dsp:sp modelId="{963FB4FD-6E58-45E3-8CE9-9E50C7E784D3}">
      <dsp:nvSpPr>
        <dsp:cNvPr id="0" name=""/>
        <dsp:cNvSpPr/>
      </dsp:nvSpPr>
      <dsp:spPr>
        <a:xfrm>
          <a:off x="1014754" y="1920240"/>
          <a:ext cx="6995624" cy="960120"/>
        </a:xfrm>
        <a:prstGeom prst="rect">
          <a:avLst/>
        </a:prstGeom>
        <a:gradFill rotWithShape="0">
          <a:gsLst>
            <a:gs pos="0">
              <a:schemeClr val="accent3">
                <a:alpha val="90000"/>
                <a:hueOff val="0"/>
                <a:satOff val="0"/>
                <a:lumOff val="0"/>
                <a:alphaOff val="-20000"/>
                <a:shade val="51000"/>
                <a:satMod val="130000"/>
              </a:schemeClr>
            </a:gs>
            <a:gs pos="80000">
              <a:schemeClr val="accent3">
                <a:alpha val="90000"/>
                <a:hueOff val="0"/>
                <a:satOff val="0"/>
                <a:lumOff val="0"/>
                <a:alphaOff val="-20000"/>
                <a:shade val="93000"/>
                <a:satMod val="130000"/>
              </a:schemeClr>
            </a:gs>
            <a:gs pos="100000">
              <a:schemeClr val="accent3">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95" tIns="76200" rIns="76200" bIns="76200" numCol="1" spcCol="1270" anchor="ctr" anchorCtr="0">
          <a:noAutofit/>
        </a:bodyPr>
        <a:lstStyle/>
        <a:p>
          <a:pPr lvl="0" algn="l" defTabSz="1333500">
            <a:lnSpc>
              <a:spcPct val="90000"/>
            </a:lnSpc>
            <a:spcBef>
              <a:spcPct val="0"/>
            </a:spcBef>
            <a:spcAft>
              <a:spcPct val="35000"/>
            </a:spcAft>
          </a:pPr>
          <a:r>
            <a:rPr lang="en-US" sz="3000" b="1" kern="1200" dirty="0" smtClean="0">
              <a:latin typeface="Arial" charset="0"/>
            </a:rPr>
            <a:t>Brazil GSP exports to the U.S. </a:t>
          </a:r>
        </a:p>
      </dsp:txBody>
      <dsp:txXfrm>
        <a:off x="1014754" y="1920240"/>
        <a:ext cx="6995624" cy="960120"/>
      </dsp:txXfrm>
    </dsp:sp>
    <dsp:sp modelId="{BF6D0636-8979-467C-8869-A62F04EEC727}">
      <dsp:nvSpPr>
        <dsp:cNvPr id="0" name=""/>
        <dsp:cNvSpPr/>
      </dsp:nvSpPr>
      <dsp:spPr>
        <a:xfrm>
          <a:off x="704720" y="2065020"/>
          <a:ext cx="620069" cy="670559"/>
        </a:xfrm>
        <a:prstGeom prst="ellipse">
          <a:avLst/>
        </a:prstGeom>
        <a:solidFill>
          <a:schemeClr val="lt1">
            <a:hueOff val="0"/>
            <a:satOff val="0"/>
            <a:lumOff val="0"/>
            <a:alphaOff val="0"/>
          </a:schemeClr>
        </a:solidFill>
        <a:ln w="9525" cap="flat" cmpd="sng" algn="ctr">
          <a:noFill/>
          <a:prstDash val="solid"/>
        </a:ln>
        <a:effectLst/>
        <a:scene3d>
          <a:camera prst="orthographicFront">
            <a:rot lat="0" lon="0" rev="0"/>
          </a:camera>
          <a:lightRig rig="contrasting" dir="t">
            <a:rot lat="0" lon="0" rev="7800000"/>
          </a:lightRig>
        </a:scene3d>
        <a:sp3d>
          <a:bevelT w="139700" h="139700"/>
        </a:sp3d>
      </dsp:spPr>
      <dsp:style>
        <a:lnRef idx="1">
          <a:scrgbClr r="0" g="0" b="0"/>
        </a:lnRef>
        <a:fillRef idx="1">
          <a:scrgbClr r="0" g="0" b="0"/>
        </a:fillRef>
        <a:effectRef idx="2">
          <a:scrgbClr r="0" g="0" b="0"/>
        </a:effectRef>
        <a:fontRef idx="minor"/>
      </dsp:style>
    </dsp:sp>
    <dsp:sp modelId="{BB3F42E3-D2A4-4CCA-820F-1F1EA99BD8C9}">
      <dsp:nvSpPr>
        <dsp:cNvPr id="0" name=""/>
        <dsp:cNvSpPr/>
      </dsp:nvSpPr>
      <dsp:spPr>
        <a:xfrm>
          <a:off x="665751" y="3360420"/>
          <a:ext cx="7344628" cy="960120"/>
        </a:xfrm>
        <a:prstGeom prst="rect">
          <a:avLst/>
        </a:prstGeom>
        <a:gradFill rotWithShape="0">
          <a:gsLst>
            <a:gs pos="0">
              <a:schemeClr val="accent3">
                <a:alpha val="90000"/>
                <a:hueOff val="0"/>
                <a:satOff val="0"/>
                <a:lumOff val="0"/>
                <a:alphaOff val="-40000"/>
                <a:shade val="51000"/>
                <a:satMod val="130000"/>
              </a:schemeClr>
            </a:gs>
            <a:gs pos="80000">
              <a:schemeClr val="accent3">
                <a:alpha val="90000"/>
                <a:hueOff val="0"/>
                <a:satOff val="0"/>
                <a:lumOff val="0"/>
                <a:alphaOff val="-40000"/>
                <a:shade val="93000"/>
                <a:satMod val="130000"/>
              </a:schemeClr>
            </a:gs>
            <a:gs pos="100000">
              <a:schemeClr val="accent3">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95" tIns="76200" rIns="76200" bIns="76200" numCol="1" spcCol="1270" anchor="ctr" anchorCtr="0">
          <a:noAutofit/>
        </a:bodyPr>
        <a:lstStyle/>
        <a:p>
          <a:pPr lvl="0" algn="l" defTabSz="1333500">
            <a:lnSpc>
              <a:spcPct val="90000"/>
            </a:lnSpc>
            <a:spcBef>
              <a:spcPct val="0"/>
            </a:spcBef>
            <a:spcAft>
              <a:spcPct val="35000"/>
            </a:spcAft>
          </a:pPr>
          <a:r>
            <a:rPr lang="en-US" sz="3000" b="1" kern="1200" dirty="0" smtClean="0">
              <a:latin typeface="Arial" charset="0"/>
            </a:rPr>
            <a:t>The MTB process and other export program issues</a:t>
          </a:r>
        </a:p>
      </dsp:txBody>
      <dsp:txXfrm>
        <a:off x="665751" y="3360420"/>
        <a:ext cx="7344628" cy="960120"/>
      </dsp:txXfrm>
    </dsp:sp>
    <dsp:sp modelId="{B1F19174-52F7-4E4A-8EB9-0D8AC1401656}">
      <dsp:nvSpPr>
        <dsp:cNvPr id="0" name=""/>
        <dsp:cNvSpPr/>
      </dsp:nvSpPr>
      <dsp:spPr>
        <a:xfrm>
          <a:off x="355716" y="3505200"/>
          <a:ext cx="620069" cy="670559"/>
        </a:xfrm>
        <a:prstGeom prst="ellipse">
          <a:avLst/>
        </a:prstGeom>
        <a:solidFill>
          <a:schemeClr val="lt1">
            <a:hueOff val="0"/>
            <a:satOff val="0"/>
            <a:lumOff val="0"/>
            <a:alphaOff val="0"/>
          </a:schemeClr>
        </a:solidFill>
        <a:ln w="9525" cap="flat" cmpd="sng" algn="ctr">
          <a:noFill/>
          <a:prstDash val="solid"/>
        </a:ln>
        <a:effectLst/>
        <a:scene3d>
          <a:camera prst="orthographicFront">
            <a:rot lat="0" lon="0" rev="0"/>
          </a:camera>
          <a:lightRig rig="contrasting" dir="t">
            <a:rot lat="0" lon="0" rev="7800000"/>
          </a:lightRig>
        </a:scene3d>
        <a:sp3d>
          <a:bevelT w="139700" h="139700"/>
        </a:sp3d>
      </dsp:spPr>
      <dsp:style>
        <a:lnRef idx="1">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1BA5B-0CA6-4152-89ED-4DB84F6F4F7D}">
      <dsp:nvSpPr>
        <dsp:cNvPr id="0" name=""/>
        <dsp:cNvSpPr/>
      </dsp:nvSpPr>
      <dsp:spPr>
        <a:xfrm rot="10800000">
          <a:off x="1736058" y="0"/>
          <a:ext cx="5168646" cy="173672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847" tIns="106680" rIns="199136" bIns="10668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accent3"/>
              </a:solidFill>
            </a:rPr>
            <a:t>Petitions submitted to US International Trade Commission</a:t>
          </a:r>
          <a:r>
            <a:rPr lang="en-US" sz="2800" kern="1200" dirty="0" smtClean="0"/>
            <a:t>	</a:t>
          </a:r>
          <a:endParaRPr lang="en-US" sz="2800" kern="1200" dirty="0"/>
        </a:p>
      </dsp:txBody>
      <dsp:txXfrm rot="10800000">
        <a:off x="2170239" y="0"/>
        <a:ext cx="4734465" cy="1736725"/>
      </dsp:txXfrm>
    </dsp:sp>
    <dsp:sp modelId="{F0110F11-8BB2-426C-88CB-97D75269B22F}">
      <dsp:nvSpPr>
        <dsp:cNvPr id="0" name=""/>
        <dsp:cNvSpPr/>
      </dsp:nvSpPr>
      <dsp:spPr>
        <a:xfrm>
          <a:off x="867695" y="0"/>
          <a:ext cx="1736725" cy="173672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E17A2-A549-4277-85B7-677716D634CB}">
      <dsp:nvSpPr>
        <dsp:cNvPr id="0" name=""/>
        <dsp:cNvSpPr/>
      </dsp:nvSpPr>
      <dsp:spPr>
        <a:xfrm>
          <a:off x="0" y="0"/>
          <a:ext cx="77724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978653-0BC3-4506-8EBD-278AF1ABA9FC}">
      <dsp:nvSpPr>
        <dsp:cNvPr id="0" name=""/>
        <dsp:cNvSpPr/>
      </dsp:nvSpPr>
      <dsp:spPr>
        <a:xfrm>
          <a:off x="0" y="0"/>
          <a:ext cx="7772400" cy="1736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rtl="0">
            <a:lnSpc>
              <a:spcPct val="90000"/>
            </a:lnSpc>
            <a:spcBef>
              <a:spcPct val="0"/>
            </a:spcBef>
            <a:spcAft>
              <a:spcPct val="35000"/>
            </a:spcAft>
          </a:pPr>
          <a:r>
            <a:rPr lang="en-US" sz="3500" u="sng" kern="1200" dirty="0" smtClean="0"/>
            <a:t>ITC Issues Public  Report to Congress</a:t>
          </a:r>
          <a:br>
            <a:rPr lang="en-US" sz="3500" u="sng" kern="1200" dirty="0" smtClean="0"/>
          </a:br>
          <a:endParaRPr lang="en-US" sz="3500" kern="1200" dirty="0"/>
        </a:p>
      </dsp:txBody>
      <dsp:txXfrm>
        <a:off x="0" y="0"/>
        <a:ext cx="7772400" cy="173672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6EFD5-6108-4603-B832-AE8A83764472}">
      <dsp:nvSpPr>
        <dsp:cNvPr id="0" name=""/>
        <dsp:cNvSpPr/>
      </dsp:nvSpPr>
      <dsp:spPr>
        <a:xfrm>
          <a:off x="0" y="482862"/>
          <a:ext cx="7543800" cy="1827000"/>
        </a:xfrm>
        <a:prstGeom prst="rect">
          <a:avLst/>
        </a:prstGeom>
        <a:solidFill>
          <a:schemeClr val="bg1">
            <a:lumMod val="60000"/>
            <a:lumOff val="4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85483" tIns="833120" rIns="58548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tx1"/>
              </a:solidFill>
              <a:hlinkClick xmlns:r="http://schemas.openxmlformats.org/officeDocument/2006/relationships" r:id="rId1"/>
            </a:rPr>
            <a:t>https://ustr.gov/issue-areas/trade-development/preference-programs/generalized-system-preference-gsp</a:t>
          </a:r>
          <a:r>
            <a:rPr lang="en-US" sz="2000" kern="1200" dirty="0" smtClean="0">
              <a:solidFill>
                <a:schemeClr val="tx1"/>
              </a:solidFill>
            </a:rPr>
            <a:t> </a:t>
          </a:r>
          <a:endParaRPr lang="en-US" sz="2000" kern="1200" dirty="0">
            <a:solidFill>
              <a:schemeClr val="tx1"/>
            </a:solidFill>
          </a:endParaRPr>
        </a:p>
      </dsp:txBody>
      <dsp:txXfrm>
        <a:off x="0" y="482862"/>
        <a:ext cx="7543800" cy="1827000"/>
      </dsp:txXfrm>
    </dsp:sp>
    <dsp:sp modelId="{EA4E6A5C-601E-4596-8402-96BC9D3CF86C}">
      <dsp:nvSpPr>
        <dsp:cNvPr id="0" name=""/>
        <dsp:cNvSpPr/>
      </dsp:nvSpPr>
      <dsp:spPr>
        <a:xfrm>
          <a:off x="380999" y="0"/>
          <a:ext cx="5890259" cy="1180800"/>
        </a:xfrm>
        <a:prstGeom prst="round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9596" tIns="0" rIns="199596" bIns="0" numCol="1" spcCol="1270" anchor="ctr" anchorCtr="0">
          <a:noAutofit/>
        </a:bodyPr>
        <a:lstStyle/>
        <a:p>
          <a:pPr lvl="0" algn="l" defTabSz="977900">
            <a:lnSpc>
              <a:spcPct val="90000"/>
            </a:lnSpc>
            <a:spcBef>
              <a:spcPct val="0"/>
            </a:spcBef>
            <a:spcAft>
              <a:spcPct val="35000"/>
            </a:spcAft>
          </a:pPr>
          <a:r>
            <a:rPr lang="en-US" sz="2200" b="1" kern="1200" dirty="0" smtClean="0">
              <a:solidFill>
                <a:schemeClr val="accent1">
                  <a:lumMod val="40000"/>
                  <a:lumOff val="60000"/>
                </a:schemeClr>
              </a:solidFill>
              <a:latin typeface="Arial" charset="0"/>
            </a:rPr>
            <a:t>GSP General Information:</a:t>
          </a:r>
          <a:endParaRPr lang="en-US" sz="2200" kern="1200" dirty="0">
            <a:solidFill>
              <a:schemeClr val="accent1">
                <a:lumMod val="40000"/>
                <a:lumOff val="60000"/>
              </a:schemeClr>
            </a:solidFill>
            <a:latin typeface="+mj-lt"/>
          </a:endParaRPr>
        </a:p>
      </dsp:txBody>
      <dsp:txXfrm>
        <a:off x="438641" y="57642"/>
        <a:ext cx="5774975" cy="1065516"/>
      </dsp:txXfrm>
    </dsp:sp>
    <dsp:sp modelId="{BD66E0F2-460B-45A3-A2CB-27E1C5327302}">
      <dsp:nvSpPr>
        <dsp:cNvPr id="0" name=""/>
        <dsp:cNvSpPr/>
      </dsp:nvSpPr>
      <dsp:spPr>
        <a:xfrm>
          <a:off x="0" y="3235625"/>
          <a:ext cx="7543800" cy="1638000"/>
        </a:xfrm>
        <a:prstGeom prst="rect">
          <a:avLst/>
        </a:prstGeom>
        <a:solidFill>
          <a:schemeClr val="bg1">
            <a:lumMod val="60000"/>
            <a:lumOff val="4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85483" tIns="833120" rIns="585483"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solidFill>
                <a:schemeClr val="tx1"/>
              </a:solidFill>
              <a:latin typeface="+mj-lt"/>
              <a:hlinkClick xmlns:r="http://schemas.openxmlformats.org/officeDocument/2006/relationships" r:id="rId2"/>
            </a:rPr>
            <a:t>http://www.cbp.gov</a:t>
          </a:r>
          <a:r>
            <a:rPr lang="en-US" sz="2200" kern="1200" dirty="0" smtClean="0">
              <a:solidFill>
                <a:schemeClr val="tx1"/>
              </a:solidFill>
              <a:latin typeface="+mj-lt"/>
            </a:rPr>
            <a:t>  and </a:t>
          </a:r>
          <a:endParaRPr lang="en-US" sz="2200" kern="1200" dirty="0">
            <a:solidFill>
              <a:schemeClr val="tx1"/>
            </a:solidFill>
            <a:latin typeface="+mj-lt"/>
          </a:endParaRPr>
        </a:p>
        <a:p>
          <a:pPr marL="228600" lvl="1" indent="-228600" algn="l" defTabSz="977900">
            <a:lnSpc>
              <a:spcPct val="90000"/>
            </a:lnSpc>
            <a:spcBef>
              <a:spcPct val="0"/>
            </a:spcBef>
            <a:spcAft>
              <a:spcPct val="15000"/>
            </a:spcAft>
            <a:buChar char="••"/>
          </a:pPr>
          <a:r>
            <a:rPr lang="en-US" sz="2200" kern="1200" dirty="0" smtClean="0">
              <a:solidFill>
                <a:schemeClr val="tx1"/>
              </a:solidFill>
              <a:latin typeface="+mj-lt"/>
              <a:hlinkClick xmlns:r="http://schemas.openxmlformats.org/officeDocument/2006/relationships" r:id="rId2"/>
            </a:rPr>
            <a:t>https://www.cbp.gov/trade</a:t>
          </a:r>
        </a:p>
      </dsp:txBody>
      <dsp:txXfrm>
        <a:off x="0" y="3235625"/>
        <a:ext cx="7543800" cy="1638000"/>
      </dsp:txXfrm>
    </dsp:sp>
    <dsp:sp modelId="{A2A0B3E0-A0A0-4BA5-834B-1A0D3B90509A}">
      <dsp:nvSpPr>
        <dsp:cNvPr id="0" name=""/>
        <dsp:cNvSpPr/>
      </dsp:nvSpPr>
      <dsp:spPr>
        <a:xfrm>
          <a:off x="380999" y="2722062"/>
          <a:ext cx="5890259" cy="1180800"/>
        </a:xfrm>
        <a:prstGeom prst="round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9596" tIns="0" rIns="199596" bIns="0" numCol="1" spcCol="1270" anchor="ctr" anchorCtr="0">
          <a:noAutofit/>
        </a:bodyPr>
        <a:lstStyle/>
        <a:p>
          <a:pPr lvl="0" algn="l" defTabSz="977900">
            <a:lnSpc>
              <a:spcPct val="90000"/>
            </a:lnSpc>
            <a:spcBef>
              <a:spcPct val="0"/>
            </a:spcBef>
            <a:spcAft>
              <a:spcPct val="35000"/>
            </a:spcAft>
          </a:pPr>
          <a:r>
            <a:rPr lang="en-US" sz="2200" b="1" kern="1200" dirty="0" smtClean="0">
              <a:solidFill>
                <a:schemeClr val="accent1">
                  <a:lumMod val="60000"/>
                  <a:lumOff val="40000"/>
                </a:schemeClr>
              </a:solidFill>
              <a:latin typeface="+mj-lt"/>
            </a:rPr>
            <a:t>U.S. Department of Homeland Security: Customs and Border Protection (CBP):  </a:t>
          </a:r>
          <a:endParaRPr lang="en-US" sz="2200" kern="1200" dirty="0">
            <a:solidFill>
              <a:schemeClr val="accent1">
                <a:lumMod val="40000"/>
                <a:lumOff val="60000"/>
              </a:schemeClr>
            </a:solidFill>
          </a:endParaRPr>
        </a:p>
      </dsp:txBody>
      <dsp:txXfrm>
        <a:off x="438641" y="2779704"/>
        <a:ext cx="5774975" cy="10655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6EFD5-6108-4603-B832-AE8A83764472}">
      <dsp:nvSpPr>
        <dsp:cNvPr id="0" name=""/>
        <dsp:cNvSpPr/>
      </dsp:nvSpPr>
      <dsp:spPr>
        <a:xfrm>
          <a:off x="0" y="1417225"/>
          <a:ext cx="7543800" cy="1320697"/>
        </a:xfrm>
        <a:prstGeom prst="rect">
          <a:avLst/>
        </a:prstGeom>
        <a:solidFill>
          <a:schemeClr val="bg1">
            <a:lumMod val="60000"/>
            <a:lumOff val="4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85483" tIns="416560" rIns="58548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tx1"/>
              </a:solidFill>
              <a:hlinkClick xmlns:r="http://schemas.openxmlformats.org/officeDocument/2006/relationships" r:id="rId1"/>
            </a:rPr>
            <a:t>http://usitc.gov/tata/hts/bychapter/index.htm</a:t>
          </a:r>
          <a:r>
            <a:rPr lang="en-US" sz="2000" kern="1200" dirty="0" smtClean="0">
              <a:solidFill>
                <a:schemeClr val="tx1"/>
              </a:solidFill>
            </a:rPr>
            <a:t> </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b="0" kern="1200" dirty="0" smtClean="0">
              <a:solidFill>
                <a:schemeClr val="tx1"/>
              </a:solidFill>
              <a:effectLst/>
            </a:rPr>
            <a:t>See esp. General Note 4.</a:t>
          </a:r>
          <a:endParaRPr lang="en-US" sz="2000" b="0" kern="1200" dirty="0">
            <a:solidFill>
              <a:schemeClr val="tx1"/>
            </a:solidFill>
            <a:effectLst/>
          </a:endParaRPr>
        </a:p>
      </dsp:txBody>
      <dsp:txXfrm>
        <a:off x="0" y="1417225"/>
        <a:ext cx="7543800" cy="1320697"/>
      </dsp:txXfrm>
    </dsp:sp>
    <dsp:sp modelId="{EA4E6A5C-601E-4596-8402-96BC9D3CF86C}">
      <dsp:nvSpPr>
        <dsp:cNvPr id="0" name=""/>
        <dsp:cNvSpPr/>
      </dsp:nvSpPr>
      <dsp:spPr>
        <a:xfrm>
          <a:off x="380999" y="923673"/>
          <a:ext cx="5280660" cy="779150"/>
        </a:xfrm>
        <a:prstGeom prst="round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9596" tIns="0" rIns="199596"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accent1">
                  <a:lumMod val="60000"/>
                  <a:lumOff val="40000"/>
                </a:schemeClr>
              </a:solidFill>
              <a:latin typeface="+mj-lt"/>
            </a:rPr>
            <a:t>U.S. Tariff Schedule: </a:t>
          </a:r>
          <a:endParaRPr lang="en-US" sz="2400" kern="1200" dirty="0">
            <a:solidFill>
              <a:schemeClr val="accent1">
                <a:lumMod val="60000"/>
                <a:lumOff val="40000"/>
              </a:schemeClr>
            </a:solidFill>
            <a:latin typeface="+mj-lt"/>
          </a:endParaRPr>
        </a:p>
      </dsp:txBody>
      <dsp:txXfrm>
        <a:off x="419034" y="961708"/>
        <a:ext cx="5204590" cy="703080"/>
      </dsp:txXfrm>
    </dsp:sp>
    <dsp:sp modelId="{BD66E0F2-460B-45A3-A2CB-27E1C5327302}">
      <dsp:nvSpPr>
        <dsp:cNvPr id="0" name=""/>
        <dsp:cNvSpPr/>
      </dsp:nvSpPr>
      <dsp:spPr>
        <a:xfrm>
          <a:off x="0" y="3505201"/>
          <a:ext cx="7543800" cy="963752"/>
        </a:xfrm>
        <a:prstGeom prst="rect">
          <a:avLst/>
        </a:prstGeom>
        <a:solidFill>
          <a:schemeClr val="bg1">
            <a:lumMod val="60000"/>
            <a:lumOff val="4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85483" tIns="416560" rIns="58548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tx1"/>
              </a:solidFill>
              <a:effectLst/>
              <a:latin typeface="+mj-lt"/>
              <a:hlinkClick xmlns:r="http://schemas.openxmlformats.org/officeDocument/2006/relationships" r:id="rId2"/>
            </a:rPr>
            <a:t>htt</a:t>
          </a:r>
          <a:r>
            <a:rPr lang="en-US" sz="2000" kern="1200" dirty="0" smtClean="0">
              <a:effectLst/>
              <a:latin typeface="+mj-lt"/>
              <a:hlinkClick xmlns:r="http://schemas.openxmlformats.org/officeDocument/2006/relationships" r:id="rId2"/>
            </a:rPr>
            <a:t>p://www.usitc.gov/tariff_affairs/tariff_databases.htm</a:t>
          </a:r>
          <a:r>
            <a:rPr lang="en-US" sz="2000" kern="1200" dirty="0" smtClean="0">
              <a:effectLst/>
              <a:latin typeface="+mj-lt"/>
            </a:rPr>
            <a:t> </a:t>
          </a:r>
          <a:endParaRPr lang="en-US" sz="2000" kern="1200" dirty="0"/>
        </a:p>
      </dsp:txBody>
      <dsp:txXfrm>
        <a:off x="0" y="3505201"/>
        <a:ext cx="7543800" cy="963752"/>
      </dsp:txXfrm>
    </dsp:sp>
    <dsp:sp modelId="{A2A0B3E0-A0A0-4BA5-834B-1A0D3B90509A}">
      <dsp:nvSpPr>
        <dsp:cNvPr id="0" name=""/>
        <dsp:cNvSpPr/>
      </dsp:nvSpPr>
      <dsp:spPr>
        <a:xfrm>
          <a:off x="380999" y="2944023"/>
          <a:ext cx="5280660" cy="779150"/>
        </a:xfrm>
        <a:prstGeom prst="round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9596" tIns="0" rIns="199596"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accent1">
                  <a:lumMod val="60000"/>
                  <a:lumOff val="40000"/>
                </a:schemeClr>
              </a:solidFill>
              <a:effectLst/>
              <a:latin typeface="+mj-lt"/>
            </a:rPr>
            <a:t>U.S. Tariff Databases:</a:t>
          </a:r>
          <a:endParaRPr lang="en-US" sz="2400" kern="1200" dirty="0">
            <a:solidFill>
              <a:schemeClr val="accent1">
                <a:lumMod val="60000"/>
                <a:lumOff val="40000"/>
              </a:schemeClr>
            </a:solidFill>
          </a:endParaRPr>
        </a:p>
      </dsp:txBody>
      <dsp:txXfrm>
        <a:off x="419034" y="2982058"/>
        <a:ext cx="5204590" cy="7030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6EFD5-6108-4603-B832-AE8A83764472}">
      <dsp:nvSpPr>
        <dsp:cNvPr id="0" name=""/>
        <dsp:cNvSpPr/>
      </dsp:nvSpPr>
      <dsp:spPr>
        <a:xfrm>
          <a:off x="0" y="148275"/>
          <a:ext cx="7905750" cy="1686748"/>
        </a:xfrm>
        <a:prstGeom prst="rect">
          <a:avLst/>
        </a:prstGeom>
        <a:solidFill>
          <a:schemeClr val="bg1">
            <a:lumMod val="60000"/>
            <a:lumOff val="4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13574" tIns="1270508" rIns="61357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tx1"/>
              </a:solidFill>
              <a:hlinkClick xmlns:r="http://schemas.openxmlformats.org/officeDocument/2006/relationships" r:id="rId1"/>
            </a:rPr>
            <a:t>http://www.cpsc.gov/businfo/faq.html</a:t>
          </a:r>
          <a:r>
            <a:rPr lang="en-US" sz="1600" kern="1200" dirty="0" smtClean="0">
              <a:solidFill>
                <a:schemeClr val="tx1"/>
              </a:solidFill>
            </a:rPr>
            <a:t> </a:t>
          </a:r>
          <a:endParaRPr lang="en-US" sz="1600" kern="1200" dirty="0">
            <a:solidFill>
              <a:schemeClr val="tx1"/>
            </a:solidFill>
          </a:endParaRPr>
        </a:p>
      </dsp:txBody>
      <dsp:txXfrm>
        <a:off x="0" y="148275"/>
        <a:ext cx="7905750" cy="1686748"/>
      </dsp:txXfrm>
    </dsp:sp>
    <dsp:sp modelId="{EA4E6A5C-601E-4596-8402-96BC9D3CF86C}">
      <dsp:nvSpPr>
        <dsp:cNvPr id="0" name=""/>
        <dsp:cNvSpPr/>
      </dsp:nvSpPr>
      <dsp:spPr>
        <a:xfrm>
          <a:off x="399279" y="0"/>
          <a:ext cx="5685767" cy="1190077"/>
        </a:xfrm>
        <a:prstGeom prst="round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9173" tIns="0" rIns="209173"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accent1">
                  <a:lumMod val="60000"/>
                  <a:lumOff val="40000"/>
                </a:schemeClr>
              </a:solidFill>
              <a:latin typeface="+mj-lt"/>
            </a:rPr>
            <a:t>U.S Consumer Product Safety Commission: </a:t>
          </a:r>
          <a:endParaRPr lang="en-US" sz="2400" kern="1200" dirty="0">
            <a:solidFill>
              <a:schemeClr val="accent1">
                <a:lumMod val="60000"/>
                <a:lumOff val="40000"/>
              </a:schemeClr>
            </a:solidFill>
            <a:latin typeface="+mj-lt"/>
          </a:endParaRPr>
        </a:p>
      </dsp:txBody>
      <dsp:txXfrm>
        <a:off x="457374" y="58095"/>
        <a:ext cx="5569577" cy="1073887"/>
      </dsp:txXfrm>
    </dsp:sp>
    <dsp:sp modelId="{75D3DFE6-012D-416A-AE2A-B117FAE66ED0}">
      <dsp:nvSpPr>
        <dsp:cNvPr id="0" name=""/>
        <dsp:cNvSpPr/>
      </dsp:nvSpPr>
      <dsp:spPr>
        <a:xfrm>
          <a:off x="152422" y="2620465"/>
          <a:ext cx="7187038" cy="1951534"/>
        </a:xfrm>
        <a:prstGeom prst="rect">
          <a:avLst/>
        </a:prstGeom>
        <a:solidFill>
          <a:schemeClr val="bg1">
            <a:lumMod val="60000"/>
            <a:lumOff val="4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13574" tIns="1270508" rIns="613574" bIns="113792" numCol="1" spcCol="1270" anchor="t" anchorCtr="0">
          <a:noAutofit/>
        </a:bodyPr>
        <a:lstStyle/>
        <a:p>
          <a:pPr marL="171450" lvl="1" indent="-171450" algn="l" defTabSz="711200">
            <a:lnSpc>
              <a:spcPct val="90000"/>
            </a:lnSpc>
            <a:spcBef>
              <a:spcPct val="0"/>
            </a:spcBef>
            <a:spcAft>
              <a:spcPct val="15000"/>
            </a:spcAft>
            <a:buChar char="••"/>
          </a:pPr>
          <a:r>
            <a:rPr lang="en-US" sz="1600" u="sng" kern="1200" dirty="0" smtClean="0">
              <a:solidFill>
                <a:schemeClr val="tx1"/>
              </a:solidFill>
            </a:rPr>
            <a:t>htps://www.cbp.gov/trade/rulings</a:t>
          </a:r>
          <a:endParaRPr lang="en-US" sz="1600" u="sng" kern="1200" dirty="0">
            <a:solidFill>
              <a:schemeClr val="tx1"/>
            </a:solidFill>
          </a:endParaRPr>
        </a:p>
      </dsp:txBody>
      <dsp:txXfrm>
        <a:off x="152422" y="2620465"/>
        <a:ext cx="7187038" cy="1951534"/>
      </dsp:txXfrm>
    </dsp:sp>
    <dsp:sp modelId="{1D69C5B0-222F-44B9-AADA-5B8047FD6D13}">
      <dsp:nvSpPr>
        <dsp:cNvPr id="0" name=""/>
        <dsp:cNvSpPr/>
      </dsp:nvSpPr>
      <dsp:spPr>
        <a:xfrm>
          <a:off x="381001" y="2550509"/>
          <a:ext cx="5685767" cy="1190077"/>
        </a:xfrm>
        <a:prstGeom prst="round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9173" tIns="0" rIns="209173"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accent1">
                  <a:lumMod val="60000"/>
                  <a:lumOff val="40000"/>
                </a:schemeClr>
              </a:solidFill>
            </a:rPr>
            <a:t>Customs and Border Protection Rulings </a:t>
          </a:r>
          <a:endParaRPr lang="en-US" sz="2400" b="1" kern="1200" dirty="0">
            <a:solidFill>
              <a:schemeClr val="accent1">
                <a:lumMod val="60000"/>
                <a:lumOff val="40000"/>
              </a:schemeClr>
            </a:solidFill>
          </a:endParaRPr>
        </a:p>
      </dsp:txBody>
      <dsp:txXfrm>
        <a:off x="439096" y="2608604"/>
        <a:ext cx="5569577" cy="107388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6E0F2-460B-45A3-A2CB-27E1C5327302}">
      <dsp:nvSpPr>
        <dsp:cNvPr id="0" name=""/>
        <dsp:cNvSpPr/>
      </dsp:nvSpPr>
      <dsp:spPr>
        <a:xfrm>
          <a:off x="0" y="228597"/>
          <a:ext cx="7905750" cy="1810621"/>
        </a:xfrm>
        <a:prstGeom prst="rect">
          <a:avLst/>
        </a:prstGeom>
        <a:solidFill>
          <a:schemeClr val="bg1">
            <a:lumMod val="60000"/>
            <a:lumOff val="4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13574" tIns="1270508" rIns="61357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1"/>
              </a:solidFill>
              <a:hlinkClick xmlns:r="http://schemas.openxmlformats.org/officeDocument/2006/relationships" r:id="rId1"/>
            </a:rPr>
            <a:t>ht</a:t>
          </a:r>
          <a:r>
            <a:rPr lang="en-US" sz="1800" kern="1200" dirty="0" smtClean="0">
              <a:hlinkClick xmlns:r="http://schemas.openxmlformats.org/officeDocument/2006/relationships" r:id="rId1"/>
            </a:rPr>
            <a:t>tp://www.fda.gov/ForIndustry/FDABasicsforIndustry/default.htm</a:t>
          </a:r>
          <a:r>
            <a:rPr lang="en-US" sz="1800" kern="1200" dirty="0" smtClean="0"/>
            <a:t> </a:t>
          </a:r>
          <a:endParaRPr lang="en-US" sz="1800" kern="1200" dirty="0"/>
        </a:p>
      </dsp:txBody>
      <dsp:txXfrm>
        <a:off x="0" y="228597"/>
        <a:ext cx="7905750" cy="1810621"/>
      </dsp:txXfrm>
    </dsp:sp>
    <dsp:sp modelId="{A2A0B3E0-A0A0-4BA5-834B-1A0D3B90509A}">
      <dsp:nvSpPr>
        <dsp:cNvPr id="0" name=""/>
        <dsp:cNvSpPr/>
      </dsp:nvSpPr>
      <dsp:spPr>
        <a:xfrm>
          <a:off x="399279" y="139311"/>
          <a:ext cx="5685767" cy="1190077"/>
        </a:xfrm>
        <a:prstGeom prst="round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9173" tIns="0" rIns="209173"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accent1">
                  <a:lumMod val="60000"/>
                  <a:lumOff val="40000"/>
                </a:schemeClr>
              </a:solidFill>
              <a:effectLst/>
              <a:latin typeface="+mj-lt"/>
            </a:rPr>
            <a:t>U.S. Food and Drug Administration:</a:t>
          </a:r>
          <a:endParaRPr lang="en-US" sz="2400" kern="1200" dirty="0">
            <a:solidFill>
              <a:schemeClr val="accent1">
                <a:lumMod val="60000"/>
                <a:lumOff val="40000"/>
              </a:schemeClr>
            </a:solidFill>
          </a:endParaRPr>
        </a:p>
      </dsp:txBody>
      <dsp:txXfrm>
        <a:off x="457374" y="197406"/>
        <a:ext cx="5569577" cy="1073887"/>
      </dsp:txXfrm>
    </dsp:sp>
    <dsp:sp modelId="{75D3DFE6-012D-416A-AE2A-B117FAE66ED0}">
      <dsp:nvSpPr>
        <dsp:cNvPr id="0" name=""/>
        <dsp:cNvSpPr/>
      </dsp:nvSpPr>
      <dsp:spPr>
        <a:xfrm>
          <a:off x="0" y="2745691"/>
          <a:ext cx="7905750" cy="1826308"/>
        </a:xfrm>
        <a:prstGeom prst="rect">
          <a:avLst/>
        </a:prstGeom>
        <a:solidFill>
          <a:schemeClr val="bg1">
            <a:lumMod val="60000"/>
            <a:lumOff val="4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13574" tIns="1270508" rIns="61357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1"/>
              </a:solidFill>
            </a:rPr>
            <a:t>USTR contact: gsp@ustr.eop.gov or + 1-202-395-2974</a:t>
          </a:r>
          <a:endParaRPr lang="en-US" sz="1800" kern="1200" dirty="0">
            <a:solidFill>
              <a:schemeClr val="tx1"/>
            </a:solidFill>
          </a:endParaRPr>
        </a:p>
      </dsp:txBody>
      <dsp:txXfrm>
        <a:off x="0" y="2745691"/>
        <a:ext cx="7905750" cy="1826308"/>
      </dsp:txXfrm>
    </dsp:sp>
    <dsp:sp modelId="{1D69C5B0-222F-44B9-AADA-5B8047FD6D13}">
      <dsp:nvSpPr>
        <dsp:cNvPr id="0" name=""/>
        <dsp:cNvSpPr/>
      </dsp:nvSpPr>
      <dsp:spPr>
        <a:xfrm>
          <a:off x="381001" y="2675059"/>
          <a:ext cx="5685767" cy="1190077"/>
        </a:xfrm>
        <a:prstGeom prst="round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9173" tIns="0" rIns="209173"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accent1">
                  <a:lumMod val="60000"/>
                  <a:lumOff val="40000"/>
                </a:schemeClr>
              </a:solidFill>
              <a:latin typeface="+mj-lt"/>
            </a:rPr>
            <a:t>Questions on GSP?  </a:t>
          </a:r>
          <a:endParaRPr lang="en-US" sz="2400" b="1" kern="1200" dirty="0">
            <a:solidFill>
              <a:schemeClr val="accent1">
                <a:lumMod val="60000"/>
                <a:lumOff val="40000"/>
              </a:schemeClr>
            </a:solidFill>
          </a:endParaRPr>
        </a:p>
      </dsp:txBody>
      <dsp:txXfrm>
        <a:off x="439096" y="2733154"/>
        <a:ext cx="5569577" cy="10738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44792-DBB0-431D-8B95-4B7F0C641036}">
      <dsp:nvSpPr>
        <dsp:cNvPr id="0" name=""/>
        <dsp:cNvSpPr/>
      </dsp:nvSpPr>
      <dsp:spPr>
        <a:xfrm>
          <a:off x="-5779741" y="-884620"/>
          <a:ext cx="6880992" cy="6880992"/>
        </a:xfrm>
        <a:prstGeom prst="blockArc">
          <a:avLst>
            <a:gd name="adj1" fmla="val 18900000"/>
            <a:gd name="adj2" fmla="val 2700000"/>
            <a:gd name="adj3" fmla="val 314"/>
          </a:avLst>
        </a:pr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968788-4F39-443F-A1EC-4096E5D9A458}">
      <dsp:nvSpPr>
        <dsp:cNvPr id="0" name=""/>
        <dsp:cNvSpPr/>
      </dsp:nvSpPr>
      <dsp:spPr>
        <a:xfrm>
          <a:off x="410303" y="269184"/>
          <a:ext cx="8204761" cy="538165"/>
        </a:xfrm>
        <a:prstGeom prst="rect">
          <a:avLst/>
        </a:prstGeom>
        <a:gradFill rotWithShape="0">
          <a:gsLst>
            <a:gs pos="0">
              <a:schemeClr val="accent3">
                <a:alpha val="90000"/>
                <a:hueOff val="0"/>
                <a:satOff val="0"/>
                <a:lumOff val="0"/>
                <a:alphaOff val="0"/>
                <a:shade val="51000"/>
                <a:satMod val="130000"/>
              </a:schemeClr>
            </a:gs>
            <a:gs pos="80000">
              <a:schemeClr val="accent3">
                <a:alpha val="90000"/>
                <a:hueOff val="0"/>
                <a:satOff val="0"/>
                <a:lumOff val="0"/>
                <a:alphaOff val="0"/>
                <a:shade val="93000"/>
                <a:satMod val="130000"/>
              </a:schemeClr>
            </a:gs>
            <a:gs pos="100000">
              <a:schemeClr val="accent3">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27169" tIns="48260" rIns="48260" bIns="48260" numCol="1" spcCol="1270" anchor="ctr" anchorCtr="0">
          <a:noAutofit/>
        </a:bodyPr>
        <a:lstStyle/>
        <a:p>
          <a:pPr lvl="0" algn="l" defTabSz="844550">
            <a:lnSpc>
              <a:spcPct val="90000"/>
            </a:lnSpc>
            <a:spcBef>
              <a:spcPct val="0"/>
            </a:spcBef>
            <a:spcAft>
              <a:spcPct val="35000"/>
            </a:spcAft>
          </a:pPr>
          <a:r>
            <a:rPr lang="en-US" sz="1900" b="1" kern="1200" dirty="0" smtClean="0">
              <a:latin typeface="+mj-lt"/>
            </a:rPr>
            <a:t>Must be a GSP-eligible product </a:t>
          </a:r>
          <a:endParaRPr lang="en-US" sz="1900" kern="1200" dirty="0"/>
        </a:p>
      </dsp:txBody>
      <dsp:txXfrm>
        <a:off x="410303" y="269184"/>
        <a:ext cx="8204761" cy="538165"/>
      </dsp:txXfrm>
    </dsp:sp>
    <dsp:sp modelId="{8D72C8B3-EAD4-4E9D-A455-F8F4D7428C9D}">
      <dsp:nvSpPr>
        <dsp:cNvPr id="0" name=""/>
        <dsp:cNvSpPr/>
      </dsp:nvSpPr>
      <dsp:spPr>
        <a:xfrm>
          <a:off x="228602" y="384385"/>
          <a:ext cx="363402" cy="307763"/>
        </a:xfrm>
        <a:prstGeom prst="ellipse">
          <a:avLst/>
        </a:prstGeom>
        <a:solidFill>
          <a:schemeClr val="lt1">
            <a:hueOff val="0"/>
            <a:satOff val="0"/>
            <a:lumOff val="0"/>
            <a:alphaOff val="0"/>
          </a:schemeClr>
        </a:solidFill>
        <a:ln w="9525" cap="flat" cmpd="sng" algn="ctr">
          <a:solidFill>
            <a:schemeClr val="accent3">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2C620B3-64A7-4842-810B-B27614D93C2D}">
      <dsp:nvSpPr>
        <dsp:cNvPr id="0" name=""/>
        <dsp:cNvSpPr/>
      </dsp:nvSpPr>
      <dsp:spPr>
        <a:xfrm>
          <a:off x="852980" y="1076330"/>
          <a:ext cx="7762084" cy="538165"/>
        </a:xfrm>
        <a:prstGeom prst="rect">
          <a:avLst/>
        </a:prstGeom>
        <a:gradFill rotWithShape="0">
          <a:gsLst>
            <a:gs pos="0">
              <a:schemeClr val="accent3">
                <a:alpha val="90000"/>
                <a:hueOff val="0"/>
                <a:satOff val="0"/>
                <a:lumOff val="0"/>
                <a:alphaOff val="-8000"/>
                <a:shade val="51000"/>
                <a:satMod val="130000"/>
              </a:schemeClr>
            </a:gs>
            <a:gs pos="80000">
              <a:schemeClr val="accent3">
                <a:alpha val="90000"/>
                <a:hueOff val="0"/>
                <a:satOff val="0"/>
                <a:lumOff val="0"/>
                <a:alphaOff val="-8000"/>
                <a:shade val="93000"/>
                <a:satMod val="130000"/>
              </a:schemeClr>
            </a:gs>
            <a:gs pos="100000">
              <a:schemeClr val="accent3">
                <a:alpha val="90000"/>
                <a:hueOff val="0"/>
                <a:satOff val="0"/>
                <a:lumOff val="0"/>
                <a:alphaOff val="-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27169" tIns="43180" rIns="43180" bIns="43180" numCol="1" spcCol="1270" anchor="ctr" anchorCtr="0">
          <a:noAutofit/>
        </a:bodyPr>
        <a:lstStyle/>
        <a:p>
          <a:pPr lvl="0" algn="l" defTabSz="755650">
            <a:lnSpc>
              <a:spcPct val="90000"/>
            </a:lnSpc>
            <a:spcBef>
              <a:spcPct val="0"/>
            </a:spcBef>
            <a:spcAft>
              <a:spcPct val="35000"/>
            </a:spcAft>
          </a:pPr>
          <a:r>
            <a:rPr lang="en-US" sz="1700" b="1" kern="1200" dirty="0" smtClean="0">
              <a:latin typeface="+mj-lt"/>
            </a:rPr>
            <a:t>Must be a product of Brazil</a:t>
          </a:r>
        </a:p>
      </dsp:txBody>
      <dsp:txXfrm>
        <a:off x="852980" y="1076330"/>
        <a:ext cx="7762084" cy="538165"/>
      </dsp:txXfrm>
    </dsp:sp>
    <dsp:sp modelId="{AA5054B0-428C-4F68-BAA9-AA2A8E27F962}">
      <dsp:nvSpPr>
        <dsp:cNvPr id="0" name=""/>
        <dsp:cNvSpPr/>
      </dsp:nvSpPr>
      <dsp:spPr>
        <a:xfrm>
          <a:off x="671279" y="1191531"/>
          <a:ext cx="363402" cy="307763"/>
        </a:xfrm>
        <a:prstGeom prst="ellipse">
          <a:avLst/>
        </a:prstGeom>
        <a:solidFill>
          <a:schemeClr val="lt1">
            <a:hueOff val="0"/>
            <a:satOff val="0"/>
            <a:lumOff val="0"/>
            <a:alphaOff val="0"/>
          </a:schemeClr>
        </a:solidFill>
        <a:ln w="9525" cap="flat" cmpd="sng" algn="ctr">
          <a:solidFill>
            <a:schemeClr val="accent3">
              <a:alpha val="90000"/>
              <a:hueOff val="0"/>
              <a:satOff val="0"/>
              <a:lumOff val="0"/>
              <a:alphaOff val="-8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6DEAE07-2E73-4642-8029-A69A34E0B639}">
      <dsp:nvSpPr>
        <dsp:cNvPr id="0" name=""/>
        <dsp:cNvSpPr/>
      </dsp:nvSpPr>
      <dsp:spPr>
        <a:xfrm>
          <a:off x="1055406" y="1883475"/>
          <a:ext cx="7559659" cy="538165"/>
        </a:xfrm>
        <a:prstGeom prst="rect">
          <a:avLst/>
        </a:prstGeom>
        <a:gradFill rotWithShape="0">
          <a:gsLst>
            <a:gs pos="0">
              <a:schemeClr val="accent3">
                <a:alpha val="90000"/>
                <a:hueOff val="0"/>
                <a:satOff val="0"/>
                <a:lumOff val="0"/>
                <a:alphaOff val="-16000"/>
                <a:shade val="51000"/>
                <a:satMod val="130000"/>
              </a:schemeClr>
            </a:gs>
            <a:gs pos="80000">
              <a:schemeClr val="accent3">
                <a:alpha val="90000"/>
                <a:hueOff val="0"/>
                <a:satOff val="0"/>
                <a:lumOff val="0"/>
                <a:alphaOff val="-16000"/>
                <a:shade val="93000"/>
                <a:satMod val="130000"/>
              </a:schemeClr>
            </a:gs>
            <a:gs pos="100000">
              <a:schemeClr val="accent3">
                <a:alpha val="90000"/>
                <a:hueOff val="0"/>
                <a:satOff val="0"/>
                <a:lumOff val="0"/>
                <a:alphaOff val="-1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27169" tIns="43180" rIns="43180" bIns="43180" numCol="1" spcCol="1270" anchor="ctr" anchorCtr="0">
          <a:noAutofit/>
        </a:bodyPr>
        <a:lstStyle/>
        <a:p>
          <a:pPr lvl="0" algn="l" defTabSz="755650">
            <a:lnSpc>
              <a:spcPct val="90000"/>
            </a:lnSpc>
            <a:spcBef>
              <a:spcPct val="0"/>
            </a:spcBef>
            <a:spcAft>
              <a:spcPct val="35000"/>
            </a:spcAft>
          </a:pPr>
          <a:r>
            <a:rPr lang="en-US" sz="1700" b="1" kern="1200" dirty="0" smtClean="0">
              <a:latin typeface="+mj-lt"/>
            </a:rPr>
            <a:t>If using non-Brazilian inputs, local content &amp; processing must be ≥ 35% of the value</a:t>
          </a:r>
        </a:p>
      </dsp:txBody>
      <dsp:txXfrm>
        <a:off x="1055406" y="1883475"/>
        <a:ext cx="7559659" cy="538165"/>
      </dsp:txXfrm>
    </dsp:sp>
    <dsp:sp modelId="{19D9F287-D4E2-4313-8AA2-95892FBB371B}">
      <dsp:nvSpPr>
        <dsp:cNvPr id="0" name=""/>
        <dsp:cNvSpPr/>
      </dsp:nvSpPr>
      <dsp:spPr>
        <a:xfrm>
          <a:off x="873704" y="1998676"/>
          <a:ext cx="363402" cy="307763"/>
        </a:xfrm>
        <a:prstGeom prst="ellipse">
          <a:avLst/>
        </a:prstGeom>
        <a:solidFill>
          <a:schemeClr val="lt1">
            <a:hueOff val="0"/>
            <a:satOff val="0"/>
            <a:lumOff val="0"/>
            <a:alphaOff val="0"/>
          </a:schemeClr>
        </a:solidFill>
        <a:ln w="9525" cap="flat" cmpd="sng" algn="ctr">
          <a:solidFill>
            <a:schemeClr val="accent3">
              <a:alpha val="90000"/>
              <a:hueOff val="0"/>
              <a:satOff val="0"/>
              <a:lumOff val="0"/>
              <a:alphaOff val="-16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B59746D-7C0E-4F6D-B79B-165037BA0A4B}">
      <dsp:nvSpPr>
        <dsp:cNvPr id="0" name=""/>
        <dsp:cNvSpPr/>
      </dsp:nvSpPr>
      <dsp:spPr>
        <a:xfrm>
          <a:off x="1055406" y="2690109"/>
          <a:ext cx="7559659" cy="538165"/>
        </a:xfrm>
        <a:prstGeom prst="rect">
          <a:avLst/>
        </a:prstGeom>
        <a:gradFill rotWithShape="0">
          <a:gsLst>
            <a:gs pos="0">
              <a:schemeClr val="accent3">
                <a:alpha val="90000"/>
                <a:hueOff val="0"/>
                <a:satOff val="0"/>
                <a:lumOff val="0"/>
                <a:alphaOff val="-24000"/>
                <a:shade val="51000"/>
                <a:satMod val="130000"/>
              </a:schemeClr>
            </a:gs>
            <a:gs pos="80000">
              <a:schemeClr val="accent3">
                <a:alpha val="90000"/>
                <a:hueOff val="0"/>
                <a:satOff val="0"/>
                <a:lumOff val="0"/>
                <a:alphaOff val="-24000"/>
                <a:shade val="93000"/>
                <a:satMod val="130000"/>
              </a:schemeClr>
            </a:gs>
            <a:gs pos="100000">
              <a:schemeClr val="accent3">
                <a:alpha val="90000"/>
                <a:hueOff val="0"/>
                <a:satOff val="0"/>
                <a:lumOff val="0"/>
                <a:alphaOff val="-24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27169" tIns="43180" rIns="43180" bIns="43180" numCol="1" spcCol="1270" anchor="ctr" anchorCtr="0">
          <a:noAutofit/>
        </a:bodyPr>
        <a:lstStyle/>
        <a:p>
          <a:pPr lvl="0" algn="l" defTabSz="755650">
            <a:lnSpc>
              <a:spcPct val="90000"/>
            </a:lnSpc>
            <a:spcBef>
              <a:spcPct val="0"/>
            </a:spcBef>
            <a:spcAft>
              <a:spcPct val="35000"/>
            </a:spcAft>
          </a:pPr>
          <a:r>
            <a:rPr lang="en-US" sz="1700" b="1" kern="1200" dirty="0" smtClean="0">
              <a:latin typeface="+mj-lt"/>
            </a:rPr>
            <a:t>Must import directly into the U.S. without entering commerce of another country </a:t>
          </a:r>
        </a:p>
      </dsp:txBody>
      <dsp:txXfrm>
        <a:off x="1055406" y="2690109"/>
        <a:ext cx="7559659" cy="538165"/>
      </dsp:txXfrm>
    </dsp:sp>
    <dsp:sp modelId="{FB4AA9AB-6ECA-475F-9D22-3E6FDF9C2E16}">
      <dsp:nvSpPr>
        <dsp:cNvPr id="0" name=""/>
        <dsp:cNvSpPr/>
      </dsp:nvSpPr>
      <dsp:spPr>
        <a:xfrm>
          <a:off x="873704" y="2805310"/>
          <a:ext cx="363402" cy="307763"/>
        </a:xfrm>
        <a:prstGeom prst="ellipse">
          <a:avLst/>
        </a:prstGeom>
        <a:solidFill>
          <a:schemeClr val="lt1">
            <a:hueOff val="0"/>
            <a:satOff val="0"/>
            <a:lumOff val="0"/>
            <a:alphaOff val="0"/>
          </a:schemeClr>
        </a:solidFill>
        <a:ln w="9525" cap="flat" cmpd="sng" algn="ctr">
          <a:solidFill>
            <a:schemeClr val="accent3">
              <a:alpha val="90000"/>
              <a:hueOff val="0"/>
              <a:satOff val="0"/>
              <a:lumOff val="0"/>
              <a:alphaOff val="-24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526C4E5-4DDF-446C-BC45-FBDA776226E0}">
      <dsp:nvSpPr>
        <dsp:cNvPr id="0" name=""/>
        <dsp:cNvSpPr/>
      </dsp:nvSpPr>
      <dsp:spPr>
        <a:xfrm>
          <a:off x="852980" y="3497254"/>
          <a:ext cx="7762084" cy="538165"/>
        </a:xfrm>
        <a:prstGeom prst="rect">
          <a:avLst/>
        </a:prstGeom>
        <a:gradFill rotWithShape="0">
          <a:gsLst>
            <a:gs pos="0">
              <a:schemeClr val="accent3">
                <a:alpha val="90000"/>
                <a:hueOff val="0"/>
                <a:satOff val="0"/>
                <a:lumOff val="0"/>
                <a:alphaOff val="-32000"/>
                <a:shade val="51000"/>
                <a:satMod val="130000"/>
              </a:schemeClr>
            </a:gs>
            <a:gs pos="80000">
              <a:schemeClr val="accent3">
                <a:alpha val="90000"/>
                <a:hueOff val="0"/>
                <a:satOff val="0"/>
                <a:lumOff val="0"/>
                <a:alphaOff val="-32000"/>
                <a:shade val="93000"/>
                <a:satMod val="130000"/>
              </a:schemeClr>
            </a:gs>
            <a:gs pos="100000">
              <a:schemeClr val="accent3">
                <a:alpha val="90000"/>
                <a:hueOff val="0"/>
                <a:satOff val="0"/>
                <a:lumOff val="0"/>
                <a:alphaOff val="-3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27169" tIns="43180" rIns="43180" bIns="43180" numCol="1" spcCol="1270" anchor="ctr" anchorCtr="0">
          <a:noAutofit/>
        </a:bodyPr>
        <a:lstStyle/>
        <a:p>
          <a:pPr lvl="0" algn="l" defTabSz="755650">
            <a:lnSpc>
              <a:spcPct val="90000"/>
            </a:lnSpc>
            <a:spcBef>
              <a:spcPct val="0"/>
            </a:spcBef>
            <a:spcAft>
              <a:spcPct val="35000"/>
            </a:spcAft>
          </a:pPr>
          <a:r>
            <a:rPr lang="en-US" sz="1700" b="1" kern="1200" dirty="0" smtClean="0">
              <a:latin typeface="+mj-lt"/>
            </a:rPr>
            <a:t>Benefit must be claimed by importer </a:t>
          </a:r>
        </a:p>
      </dsp:txBody>
      <dsp:txXfrm>
        <a:off x="852980" y="3497254"/>
        <a:ext cx="7762084" cy="538165"/>
      </dsp:txXfrm>
    </dsp:sp>
    <dsp:sp modelId="{01336AF7-F391-4515-94D4-760DD947C1E9}">
      <dsp:nvSpPr>
        <dsp:cNvPr id="0" name=""/>
        <dsp:cNvSpPr/>
      </dsp:nvSpPr>
      <dsp:spPr>
        <a:xfrm>
          <a:off x="671279" y="3612455"/>
          <a:ext cx="363402" cy="307763"/>
        </a:xfrm>
        <a:prstGeom prst="ellipse">
          <a:avLst/>
        </a:prstGeom>
        <a:solidFill>
          <a:schemeClr val="lt1">
            <a:hueOff val="0"/>
            <a:satOff val="0"/>
            <a:lumOff val="0"/>
            <a:alphaOff val="0"/>
          </a:schemeClr>
        </a:solidFill>
        <a:ln w="9525" cap="flat" cmpd="sng" algn="ctr">
          <a:solidFill>
            <a:schemeClr val="accent3">
              <a:alpha val="90000"/>
              <a:hueOff val="0"/>
              <a:satOff val="0"/>
              <a:lumOff val="0"/>
              <a:alphaOff val="-32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A10F91D-B0F2-4C13-B50E-E3D1F03D47E2}">
      <dsp:nvSpPr>
        <dsp:cNvPr id="0" name=""/>
        <dsp:cNvSpPr/>
      </dsp:nvSpPr>
      <dsp:spPr>
        <a:xfrm>
          <a:off x="410303" y="4304400"/>
          <a:ext cx="8204761" cy="538165"/>
        </a:xfrm>
        <a:prstGeom prst="rect">
          <a:avLst/>
        </a:prstGeom>
        <a:gradFill rotWithShape="0">
          <a:gsLst>
            <a:gs pos="0">
              <a:schemeClr val="accent3">
                <a:alpha val="90000"/>
                <a:hueOff val="0"/>
                <a:satOff val="0"/>
                <a:lumOff val="0"/>
                <a:alphaOff val="-40000"/>
                <a:shade val="51000"/>
                <a:satMod val="130000"/>
              </a:schemeClr>
            </a:gs>
            <a:gs pos="80000">
              <a:schemeClr val="accent3">
                <a:alpha val="90000"/>
                <a:hueOff val="0"/>
                <a:satOff val="0"/>
                <a:lumOff val="0"/>
                <a:alphaOff val="-40000"/>
                <a:shade val="93000"/>
                <a:satMod val="130000"/>
              </a:schemeClr>
            </a:gs>
            <a:gs pos="100000">
              <a:schemeClr val="accent3">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27169" tIns="43180" rIns="43180" bIns="43180" numCol="1" spcCol="1270" anchor="ctr" anchorCtr="0">
          <a:noAutofit/>
        </a:bodyPr>
        <a:lstStyle/>
        <a:p>
          <a:pPr lvl="0" algn="l" defTabSz="755650">
            <a:lnSpc>
              <a:spcPct val="90000"/>
            </a:lnSpc>
            <a:spcBef>
              <a:spcPct val="0"/>
            </a:spcBef>
            <a:spcAft>
              <a:spcPct val="35000"/>
            </a:spcAft>
          </a:pPr>
          <a:r>
            <a:rPr lang="en-US" sz="1700" b="1" kern="1200" dirty="0" smtClean="0">
              <a:latin typeface="+mj-lt"/>
            </a:rPr>
            <a:t>Keep production/accounting records to assist importer to verify GSP claim  </a:t>
          </a:r>
        </a:p>
      </dsp:txBody>
      <dsp:txXfrm>
        <a:off x="410303" y="4304400"/>
        <a:ext cx="8204761" cy="538165"/>
      </dsp:txXfrm>
    </dsp:sp>
    <dsp:sp modelId="{3315A1CE-C85E-4758-95C1-761FBBC57F71}">
      <dsp:nvSpPr>
        <dsp:cNvPr id="0" name=""/>
        <dsp:cNvSpPr/>
      </dsp:nvSpPr>
      <dsp:spPr>
        <a:xfrm>
          <a:off x="228602" y="4419601"/>
          <a:ext cx="363402" cy="307763"/>
        </a:xfrm>
        <a:prstGeom prst="ellipse">
          <a:avLst/>
        </a:prstGeom>
        <a:solidFill>
          <a:schemeClr val="lt1">
            <a:hueOff val="0"/>
            <a:satOff val="0"/>
            <a:lumOff val="0"/>
            <a:alphaOff val="0"/>
          </a:schemeClr>
        </a:solidFill>
        <a:ln w="9525" cap="flat" cmpd="sng" algn="ctr">
          <a:solidFill>
            <a:schemeClr val="accent3">
              <a:alpha val="90000"/>
              <a:hueOff val="0"/>
              <a:satOff val="0"/>
              <a:lumOff val="0"/>
              <a:alphaOff val="-4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CD126-A103-48B7-9389-710D9A3BFA1D}">
      <dsp:nvSpPr>
        <dsp:cNvPr id="0" name=""/>
        <dsp:cNvSpPr/>
      </dsp:nvSpPr>
      <dsp:spPr>
        <a:xfrm>
          <a:off x="228630" y="687721"/>
          <a:ext cx="7010278" cy="1075358"/>
        </a:xfrm>
        <a:prstGeom prst="rect">
          <a:avLst/>
        </a:prstGeom>
        <a:solidFill>
          <a:schemeClr val="bg1">
            <a:lumMod val="60000"/>
            <a:lumOff val="40000"/>
            <a:alpha val="9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615053" tIns="437388" rIns="615053"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solidFill>
                <a:schemeClr val="tx1"/>
              </a:solidFill>
              <a:hlinkClick xmlns:r="http://schemas.openxmlformats.org/officeDocument/2006/relationships" r:id="rId1"/>
            </a:rPr>
            <a:t>http://dataweb.usitc.gov/scripts/tariff_current.asp</a:t>
          </a:r>
          <a:r>
            <a:rPr lang="en-US" sz="1700" kern="1200" dirty="0" smtClean="0">
              <a:solidFill>
                <a:schemeClr val="tx1"/>
              </a:solidFill>
            </a:rPr>
            <a:t> </a:t>
          </a:r>
          <a:endParaRPr lang="en-US" sz="1700" b="0" kern="1200" dirty="0">
            <a:solidFill>
              <a:schemeClr val="tx1"/>
            </a:solidFill>
            <a:effectLst/>
            <a:latin typeface="+mj-lt"/>
          </a:endParaRPr>
        </a:p>
      </dsp:txBody>
      <dsp:txXfrm>
        <a:off x="228630" y="687721"/>
        <a:ext cx="7010278" cy="1075358"/>
      </dsp:txXfrm>
    </dsp:sp>
    <dsp:sp modelId="{0C3692F6-D52C-43FA-AE31-8CA5DFE4DA56}">
      <dsp:nvSpPr>
        <dsp:cNvPr id="0" name=""/>
        <dsp:cNvSpPr/>
      </dsp:nvSpPr>
      <dsp:spPr>
        <a:xfrm>
          <a:off x="0" y="278514"/>
          <a:ext cx="5935508" cy="619920"/>
        </a:xfrm>
        <a:prstGeom prst="roundRect">
          <a:avLst/>
        </a:prstGeom>
        <a:solidFill>
          <a:schemeClr val="accent3">
            <a:lumMod val="75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933450">
            <a:lnSpc>
              <a:spcPct val="90000"/>
            </a:lnSpc>
            <a:spcBef>
              <a:spcPct val="0"/>
            </a:spcBef>
            <a:spcAft>
              <a:spcPct val="35000"/>
            </a:spcAft>
          </a:pPr>
          <a:r>
            <a:rPr lang="en-US" sz="2100" b="1" kern="1200" dirty="0" smtClean="0">
              <a:solidFill>
                <a:schemeClr val="accent1">
                  <a:lumMod val="60000"/>
                  <a:lumOff val="40000"/>
                </a:schemeClr>
              </a:solidFill>
              <a:latin typeface="+mj-lt"/>
            </a:rPr>
            <a:t>The easiest way to find out is to go to:</a:t>
          </a:r>
          <a:endParaRPr lang="en-US" sz="2100" kern="1200" dirty="0">
            <a:solidFill>
              <a:schemeClr val="accent1">
                <a:lumMod val="60000"/>
                <a:lumOff val="40000"/>
              </a:schemeClr>
            </a:solidFill>
          </a:endParaRPr>
        </a:p>
      </dsp:txBody>
      <dsp:txXfrm>
        <a:off x="30262" y="308776"/>
        <a:ext cx="5874984" cy="559396"/>
      </dsp:txXfrm>
    </dsp:sp>
    <dsp:sp modelId="{BECB9D2D-6CB2-4052-9C5D-7ABE09D7F398}">
      <dsp:nvSpPr>
        <dsp:cNvPr id="0" name=""/>
        <dsp:cNvSpPr/>
      </dsp:nvSpPr>
      <dsp:spPr>
        <a:xfrm>
          <a:off x="228630" y="2656232"/>
          <a:ext cx="7010278" cy="1382603"/>
        </a:xfrm>
        <a:prstGeom prst="rect">
          <a:avLst/>
        </a:prstGeom>
        <a:solidFill>
          <a:schemeClr val="bg1">
            <a:lumMod val="60000"/>
            <a:lumOff val="40000"/>
            <a:alpha val="9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615053" tIns="437388" rIns="615053"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smtClean="0">
              <a:solidFill>
                <a:schemeClr val="tx1"/>
              </a:solidFill>
              <a:latin typeface="+mj-lt"/>
              <a:hlinkClick xmlns:r="http://schemas.openxmlformats.org/officeDocument/2006/relationships" r:id="rId2"/>
            </a:rPr>
            <a:t>https://ustr.gov/issue-areas/trade-development/preference-programs/generalized-system-preferences-gsp/gsp-program-i-0</a:t>
          </a:r>
          <a:r>
            <a:rPr lang="en-US" sz="1800" b="0" kern="1200" dirty="0" smtClean="0">
              <a:solidFill>
                <a:schemeClr val="tx1"/>
              </a:solidFill>
              <a:latin typeface="+mj-lt"/>
            </a:rPr>
            <a:t> </a:t>
          </a:r>
        </a:p>
      </dsp:txBody>
      <dsp:txXfrm>
        <a:off x="228630" y="2656232"/>
        <a:ext cx="7010278" cy="1382603"/>
      </dsp:txXfrm>
    </dsp:sp>
    <dsp:sp modelId="{65D65382-CE5C-4C28-9E3D-5D9B1FACE7E2}">
      <dsp:nvSpPr>
        <dsp:cNvPr id="0" name=""/>
        <dsp:cNvSpPr/>
      </dsp:nvSpPr>
      <dsp:spPr>
        <a:xfrm>
          <a:off x="0" y="2424397"/>
          <a:ext cx="5935508" cy="619920"/>
        </a:xfrm>
        <a:prstGeom prst="roundRect">
          <a:avLst/>
        </a:prstGeom>
        <a:solidFill>
          <a:schemeClr val="accent3">
            <a:lumMod val="75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accent1">
                  <a:lumMod val="60000"/>
                  <a:lumOff val="40000"/>
                </a:schemeClr>
              </a:solidFill>
              <a:latin typeface="+mj-lt"/>
            </a:rPr>
            <a:t>List of GSP-eligible products at:</a:t>
          </a:r>
        </a:p>
      </dsp:txBody>
      <dsp:txXfrm>
        <a:off x="30262" y="2454659"/>
        <a:ext cx="5874984" cy="559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2FA08-A2B4-4542-9B1E-F034B89A4693}">
      <dsp:nvSpPr>
        <dsp:cNvPr id="0" name=""/>
        <dsp:cNvSpPr/>
      </dsp:nvSpPr>
      <dsp:spPr>
        <a:xfrm>
          <a:off x="-5600134" y="-857316"/>
          <a:ext cx="6667632" cy="6667632"/>
        </a:xfrm>
        <a:prstGeom prst="blockArc">
          <a:avLst>
            <a:gd name="adj1" fmla="val 18900000"/>
            <a:gd name="adj2" fmla="val 2700000"/>
            <a:gd name="adj3" fmla="val 324"/>
          </a:avLst>
        </a:pr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A06C29-07C1-4291-97BE-330BC53F0133}">
      <dsp:nvSpPr>
        <dsp:cNvPr id="0" name=""/>
        <dsp:cNvSpPr/>
      </dsp:nvSpPr>
      <dsp:spPr>
        <a:xfrm>
          <a:off x="686600" y="495300"/>
          <a:ext cx="7168972" cy="990600"/>
        </a:xfrm>
        <a:prstGeom prst="rect">
          <a:avLst/>
        </a:prstGeom>
        <a:gradFill rotWithShape="0">
          <a:gsLst>
            <a:gs pos="0">
              <a:schemeClr val="accent3">
                <a:alpha val="90000"/>
                <a:hueOff val="0"/>
                <a:satOff val="0"/>
                <a:lumOff val="0"/>
                <a:alphaOff val="0"/>
                <a:shade val="51000"/>
                <a:satMod val="130000"/>
              </a:schemeClr>
            </a:gs>
            <a:gs pos="80000">
              <a:schemeClr val="accent3">
                <a:alpha val="90000"/>
                <a:hueOff val="0"/>
                <a:satOff val="0"/>
                <a:lumOff val="0"/>
                <a:alphaOff val="0"/>
                <a:shade val="93000"/>
                <a:satMod val="130000"/>
              </a:schemeClr>
            </a:gs>
            <a:gs pos="100000">
              <a:schemeClr val="accent3">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86289"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latin typeface="+mj-lt"/>
            </a:rPr>
            <a:t>Product must not be excluded by statute (e.g., apparel)</a:t>
          </a:r>
          <a:endParaRPr lang="en-US" sz="2800" kern="1200" dirty="0"/>
        </a:p>
      </dsp:txBody>
      <dsp:txXfrm>
        <a:off x="686600" y="495300"/>
        <a:ext cx="7168972" cy="990600"/>
      </dsp:txXfrm>
    </dsp:sp>
    <dsp:sp modelId="{86E4046D-BF27-42AE-B123-C9824FACE4DF}">
      <dsp:nvSpPr>
        <dsp:cNvPr id="0" name=""/>
        <dsp:cNvSpPr/>
      </dsp:nvSpPr>
      <dsp:spPr>
        <a:xfrm>
          <a:off x="263738" y="603646"/>
          <a:ext cx="845724" cy="773906"/>
        </a:xfrm>
        <a:prstGeom prst="ellipse">
          <a:avLst/>
        </a:prstGeom>
        <a:solidFill>
          <a:schemeClr val="lt1">
            <a:hueOff val="0"/>
            <a:satOff val="0"/>
            <a:lumOff val="0"/>
            <a:alphaOff val="0"/>
          </a:schemeClr>
        </a:solidFill>
        <a:ln w="9525" cap="flat" cmpd="sng" algn="ctr">
          <a:solidFill>
            <a:schemeClr val="accent3">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E1F848E-FE7E-442B-97D4-5962F09DA113}">
      <dsp:nvSpPr>
        <dsp:cNvPr id="0" name=""/>
        <dsp:cNvSpPr/>
      </dsp:nvSpPr>
      <dsp:spPr>
        <a:xfrm>
          <a:off x="1046683" y="1981200"/>
          <a:ext cx="6808889" cy="990600"/>
        </a:xfrm>
        <a:prstGeom prst="rect">
          <a:avLst/>
        </a:prstGeom>
        <a:gradFill rotWithShape="0">
          <a:gsLst>
            <a:gs pos="0">
              <a:schemeClr val="accent3">
                <a:alpha val="90000"/>
                <a:hueOff val="0"/>
                <a:satOff val="0"/>
                <a:lumOff val="0"/>
                <a:alphaOff val="-20000"/>
                <a:shade val="51000"/>
                <a:satMod val="130000"/>
              </a:schemeClr>
            </a:gs>
            <a:gs pos="80000">
              <a:schemeClr val="accent3">
                <a:alpha val="90000"/>
                <a:hueOff val="0"/>
                <a:satOff val="0"/>
                <a:lumOff val="0"/>
                <a:alphaOff val="-20000"/>
                <a:shade val="93000"/>
                <a:satMod val="130000"/>
              </a:schemeClr>
            </a:gs>
            <a:gs pos="100000">
              <a:schemeClr val="accent3">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86289"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latin typeface="+mj-lt"/>
            </a:rPr>
            <a:t>Submit petition during Annual Review </a:t>
          </a:r>
          <a:r>
            <a:rPr lang="en-US" sz="2800" b="0" kern="1200" dirty="0" smtClean="0">
              <a:latin typeface="+mj-lt"/>
            </a:rPr>
            <a:t>(next review just announced)</a:t>
          </a:r>
          <a:endParaRPr lang="en-US" sz="2800" b="0" kern="1200" dirty="0">
            <a:latin typeface="+mj-lt"/>
          </a:endParaRPr>
        </a:p>
      </dsp:txBody>
      <dsp:txXfrm>
        <a:off x="1046683" y="1981200"/>
        <a:ext cx="6808889" cy="990600"/>
      </dsp:txXfrm>
    </dsp:sp>
    <dsp:sp modelId="{58414364-45ED-4E38-840E-3CB64E111D49}">
      <dsp:nvSpPr>
        <dsp:cNvPr id="0" name=""/>
        <dsp:cNvSpPr/>
      </dsp:nvSpPr>
      <dsp:spPr>
        <a:xfrm>
          <a:off x="623821" y="2089546"/>
          <a:ext cx="845724" cy="773906"/>
        </a:xfrm>
        <a:prstGeom prst="ellipse">
          <a:avLst/>
        </a:prstGeom>
        <a:solidFill>
          <a:schemeClr val="lt1">
            <a:hueOff val="0"/>
            <a:satOff val="0"/>
            <a:lumOff val="0"/>
            <a:alphaOff val="0"/>
          </a:schemeClr>
        </a:solidFill>
        <a:ln w="9525" cap="flat" cmpd="sng" algn="ctr">
          <a:solidFill>
            <a:schemeClr val="accent3">
              <a:alpha val="90000"/>
              <a:hueOff val="0"/>
              <a:satOff val="0"/>
              <a:lumOff val="0"/>
              <a:alphaOff val="-2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11FAA11-195F-4A8F-9A45-D7BA83606608}">
      <dsp:nvSpPr>
        <dsp:cNvPr id="0" name=""/>
        <dsp:cNvSpPr/>
      </dsp:nvSpPr>
      <dsp:spPr>
        <a:xfrm>
          <a:off x="686600" y="3467100"/>
          <a:ext cx="7168972" cy="990600"/>
        </a:xfrm>
        <a:prstGeom prst="rect">
          <a:avLst/>
        </a:prstGeom>
        <a:gradFill rotWithShape="0">
          <a:gsLst>
            <a:gs pos="0">
              <a:schemeClr val="accent3">
                <a:alpha val="90000"/>
                <a:hueOff val="0"/>
                <a:satOff val="0"/>
                <a:lumOff val="0"/>
                <a:alphaOff val="-40000"/>
                <a:shade val="51000"/>
                <a:satMod val="130000"/>
              </a:schemeClr>
            </a:gs>
            <a:gs pos="80000">
              <a:schemeClr val="accent3">
                <a:alpha val="90000"/>
                <a:hueOff val="0"/>
                <a:satOff val="0"/>
                <a:lumOff val="0"/>
                <a:alphaOff val="-40000"/>
                <a:shade val="93000"/>
                <a:satMod val="130000"/>
              </a:schemeClr>
            </a:gs>
            <a:gs pos="100000">
              <a:schemeClr val="accent3">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86289"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latin typeface="+mj-lt"/>
            </a:rPr>
            <a:t>Provide the information required by the regulations by October 4, 2016</a:t>
          </a:r>
        </a:p>
      </dsp:txBody>
      <dsp:txXfrm>
        <a:off x="686600" y="3467100"/>
        <a:ext cx="7168972" cy="990600"/>
      </dsp:txXfrm>
    </dsp:sp>
    <dsp:sp modelId="{474822A0-1D22-43B0-ADD5-86CED4428AFF}">
      <dsp:nvSpPr>
        <dsp:cNvPr id="0" name=""/>
        <dsp:cNvSpPr/>
      </dsp:nvSpPr>
      <dsp:spPr>
        <a:xfrm>
          <a:off x="263738" y="3575446"/>
          <a:ext cx="845724" cy="773906"/>
        </a:xfrm>
        <a:prstGeom prst="ellipse">
          <a:avLst/>
        </a:prstGeom>
        <a:solidFill>
          <a:schemeClr val="lt1">
            <a:hueOff val="0"/>
            <a:satOff val="0"/>
            <a:lumOff val="0"/>
            <a:alphaOff val="0"/>
          </a:schemeClr>
        </a:solidFill>
        <a:ln w="9525" cap="flat" cmpd="sng" algn="ctr">
          <a:solidFill>
            <a:schemeClr val="accent3">
              <a:alpha val="90000"/>
              <a:hueOff val="0"/>
              <a:satOff val="0"/>
              <a:lumOff val="0"/>
              <a:alphaOff val="-4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21EA5-4374-4BBB-B5EC-807F5BCF16A7}">
      <dsp:nvSpPr>
        <dsp:cNvPr id="0" name=""/>
        <dsp:cNvSpPr/>
      </dsp:nvSpPr>
      <dsp:spPr>
        <a:xfrm>
          <a:off x="0" y="98234"/>
          <a:ext cx="4572000" cy="10038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baseline="0" dirty="0" smtClean="0">
              <a:solidFill>
                <a:schemeClr val="accent3"/>
              </a:solidFill>
            </a:rPr>
            <a:t>Competitive</a:t>
          </a:r>
          <a:r>
            <a:rPr lang="en-US" sz="2200" kern="1200" dirty="0" smtClean="0">
              <a:solidFill>
                <a:schemeClr val="accent3"/>
              </a:solidFill>
            </a:rPr>
            <a:t> Need Limitations </a:t>
          </a:r>
        </a:p>
        <a:p>
          <a:pPr lvl="0" algn="l" defTabSz="977900" rtl="0">
            <a:lnSpc>
              <a:spcPct val="90000"/>
            </a:lnSpc>
            <a:spcBef>
              <a:spcPct val="0"/>
            </a:spcBef>
            <a:spcAft>
              <a:spcPct val="35000"/>
            </a:spcAft>
          </a:pPr>
          <a:endParaRPr lang="en-US" sz="2200" kern="1200" dirty="0"/>
        </a:p>
      </dsp:txBody>
      <dsp:txXfrm>
        <a:off x="49004" y="147238"/>
        <a:ext cx="4473992" cy="9058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11A3B-6C0C-44C3-BC68-8F27F2414348}">
      <dsp:nvSpPr>
        <dsp:cNvPr id="0" name=""/>
        <dsp:cNvSpPr/>
      </dsp:nvSpPr>
      <dsp:spPr>
        <a:xfrm>
          <a:off x="0" y="186940"/>
          <a:ext cx="4572000" cy="3467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solidFill>
                <a:srgbClr val="FF0000"/>
              </a:solidFill>
            </a:rPr>
            <a:t>There are two different measures for CNLs: TOTAL (not just GSP) U.S. imports of a particular product exceed (1) 50 percent of the value of total U.S. imports of that product; or (2) the dollar‐value limit which is $175 million for 2016 (increasing by $5 million annually</a:t>
          </a:r>
          <a:r>
            <a:rPr lang="en-US" sz="1900" kern="1200" baseline="0" dirty="0" smtClean="0">
              <a:solidFill>
                <a:srgbClr val="FF0000"/>
              </a:solidFill>
            </a:rPr>
            <a:t>).  Excluded by HTS line, not by sector (as EU does).</a:t>
          </a:r>
          <a:endParaRPr lang="en-US" sz="1900" kern="1200" baseline="0" dirty="0">
            <a:solidFill>
              <a:srgbClr val="FF0000"/>
            </a:solidFill>
          </a:endParaRPr>
        </a:p>
      </dsp:txBody>
      <dsp:txXfrm>
        <a:off x="169288" y="356228"/>
        <a:ext cx="4233424" cy="31293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88776-3F06-482F-8FBE-5B3284F14ED3}">
      <dsp:nvSpPr>
        <dsp:cNvPr id="0" name=""/>
        <dsp:cNvSpPr/>
      </dsp:nvSpPr>
      <dsp:spPr>
        <a:xfrm>
          <a:off x="0" y="0"/>
          <a:ext cx="7772400" cy="1829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l" defTabSz="2044700" rtl="0">
            <a:lnSpc>
              <a:spcPct val="90000"/>
            </a:lnSpc>
            <a:spcBef>
              <a:spcPct val="0"/>
            </a:spcBef>
            <a:spcAft>
              <a:spcPct val="35000"/>
            </a:spcAft>
          </a:pPr>
          <a:r>
            <a:rPr lang="en-US" sz="4600" kern="1200" dirty="0" smtClean="0">
              <a:solidFill>
                <a:schemeClr val="accent3"/>
              </a:solidFill>
            </a:rPr>
            <a:t>Petition process for CNL waivers for non-LDBDCs</a:t>
          </a:r>
          <a:endParaRPr lang="en-US" sz="4600" kern="1200" dirty="0">
            <a:solidFill>
              <a:schemeClr val="accent3"/>
            </a:solidFill>
          </a:endParaRPr>
        </a:p>
      </dsp:txBody>
      <dsp:txXfrm>
        <a:off x="89327" y="89327"/>
        <a:ext cx="7593746" cy="16512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69F4D-0B08-4A34-9D20-B3BC3415B109}">
      <dsp:nvSpPr>
        <dsp:cNvPr id="0" name=""/>
        <dsp:cNvSpPr/>
      </dsp:nvSpPr>
      <dsp:spPr>
        <a:xfrm>
          <a:off x="0" y="0"/>
          <a:ext cx="8001000" cy="20534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solidFill>
                <a:schemeClr val="accent3"/>
              </a:solidFill>
            </a:rPr>
            <a:t>Due to timing problem, full year import statistics aren’t available when petition must be filed (December 2, 2016). If in doubt whether Brazil exports might reach 50% of imports or the dollar value for the year ($175 million for 2016), file the waiver petition; it can be withdrawn if not needed. </a:t>
          </a:r>
          <a:endParaRPr lang="en-US" sz="1900" kern="1200" dirty="0">
            <a:solidFill>
              <a:schemeClr val="accent3"/>
            </a:solidFill>
          </a:endParaRPr>
        </a:p>
      </dsp:txBody>
      <dsp:txXfrm>
        <a:off x="100242" y="100242"/>
        <a:ext cx="7800516" cy="18529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B8A47-F9E9-4184-9782-3912B3F74A3B}">
      <dsp:nvSpPr>
        <dsp:cNvPr id="0" name=""/>
        <dsp:cNvSpPr/>
      </dsp:nvSpPr>
      <dsp:spPr>
        <a:xfrm>
          <a:off x="0" y="619442"/>
          <a:ext cx="8229600" cy="3291840"/>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18415" rIns="0" bIns="18415" numCol="1" spcCol="1270" anchor="ctr" anchorCtr="0">
          <a:noAutofit/>
        </a:bodyPr>
        <a:lstStyle/>
        <a:p>
          <a:pPr lvl="0" algn="ctr" defTabSz="1289050" rtl="0">
            <a:lnSpc>
              <a:spcPct val="90000"/>
            </a:lnSpc>
            <a:spcBef>
              <a:spcPct val="0"/>
            </a:spcBef>
            <a:spcAft>
              <a:spcPct val="35000"/>
            </a:spcAft>
          </a:pPr>
          <a:r>
            <a:rPr lang="en-US" sz="2900" kern="1200" dirty="0" smtClean="0"/>
            <a:t>Since 2006 GSP renewal, CNL waivers in effect for 5 years or more are revoked if total  imports from a country are 150% of Dollar CNL for that year OR 75% of world imports</a:t>
          </a:r>
          <a:endParaRPr lang="en-US" sz="2900" kern="1200" dirty="0"/>
        </a:p>
      </dsp:txBody>
      <dsp:txXfrm>
        <a:off x="1645920" y="619442"/>
        <a:ext cx="4937760" cy="329184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66" tIns="46582" rIns="93166" bIns="46582" rtlCol="0"/>
          <a:lstStyle>
            <a:lvl1pPr algn="l">
              <a:defRPr sz="1200"/>
            </a:lvl1pPr>
          </a:lstStyle>
          <a:p>
            <a:pPr>
              <a:defRPr/>
            </a:pPr>
            <a:endParaRPr lang="en-US" dirty="0"/>
          </a:p>
        </p:txBody>
      </p:sp>
      <p:sp>
        <p:nvSpPr>
          <p:cNvPr id="3" name="Date Placeholder 2"/>
          <p:cNvSpPr>
            <a:spLocks noGrp="1"/>
          </p:cNvSpPr>
          <p:nvPr>
            <p:ph type="dt" sz="quarter" idx="1"/>
          </p:nvPr>
        </p:nvSpPr>
        <p:spPr>
          <a:xfrm>
            <a:off x="5266347" y="0"/>
            <a:ext cx="4028440" cy="350520"/>
          </a:xfrm>
          <a:prstGeom prst="rect">
            <a:avLst/>
          </a:prstGeom>
        </p:spPr>
        <p:txBody>
          <a:bodyPr vert="horz" lIns="93166" tIns="46582" rIns="93166" bIns="46582" rtlCol="0"/>
          <a:lstStyle>
            <a:lvl1pPr algn="r">
              <a:defRPr sz="1200"/>
            </a:lvl1pPr>
          </a:lstStyle>
          <a:p>
            <a:pPr>
              <a:defRPr/>
            </a:pPr>
            <a:fld id="{11251B03-761C-47B6-BD7D-5AC5E36EA111}" type="datetimeFigureOut">
              <a:rPr lang="en-US"/>
              <a:pPr>
                <a:defRPr/>
              </a:pPr>
              <a:t>8/26/2016</a:t>
            </a:fld>
            <a:endParaRPr lang="en-US" dirty="0"/>
          </a:p>
        </p:txBody>
      </p:sp>
      <p:sp>
        <p:nvSpPr>
          <p:cNvPr id="4" name="Footer Placeholder 3"/>
          <p:cNvSpPr>
            <a:spLocks noGrp="1"/>
          </p:cNvSpPr>
          <p:nvPr>
            <p:ph type="ftr" sz="quarter" idx="2"/>
          </p:nvPr>
        </p:nvSpPr>
        <p:spPr>
          <a:xfrm>
            <a:off x="0" y="6658258"/>
            <a:ext cx="4028440" cy="350520"/>
          </a:xfrm>
          <a:prstGeom prst="rect">
            <a:avLst/>
          </a:prstGeom>
        </p:spPr>
        <p:txBody>
          <a:bodyPr vert="horz" lIns="93166" tIns="46582" rIns="93166" bIns="46582"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5266347" y="6658258"/>
            <a:ext cx="4028440" cy="350520"/>
          </a:xfrm>
          <a:prstGeom prst="rect">
            <a:avLst/>
          </a:prstGeom>
        </p:spPr>
        <p:txBody>
          <a:bodyPr vert="horz" lIns="93166" tIns="46582" rIns="93166" bIns="46582" rtlCol="0" anchor="b"/>
          <a:lstStyle>
            <a:lvl1pPr algn="r">
              <a:defRPr sz="1200"/>
            </a:lvl1pPr>
          </a:lstStyle>
          <a:p>
            <a:pPr>
              <a:defRPr/>
            </a:pPr>
            <a:fld id="{F907BDBF-527B-4313-8FDF-82F5AF5AAC9D}" type="slidenum">
              <a:rPr lang="en-US"/>
              <a:pPr>
                <a:defRPr/>
              </a:pPr>
              <a:t>‹#›</a:t>
            </a:fld>
            <a:endParaRPr lang="en-US" dirty="0"/>
          </a:p>
        </p:txBody>
      </p:sp>
    </p:spTree>
    <p:extLst>
      <p:ext uri="{BB962C8B-B14F-4D97-AF65-F5344CB8AC3E}">
        <p14:creationId xmlns:p14="http://schemas.microsoft.com/office/powerpoint/2010/main" val="671717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4028440" cy="350520"/>
          </a:xfrm>
          <a:prstGeom prst="rect">
            <a:avLst/>
          </a:prstGeom>
          <a:noFill/>
          <a:ln w="9525">
            <a:noFill/>
            <a:miter lim="800000"/>
            <a:headEnd/>
            <a:tailEnd/>
          </a:ln>
          <a:effectLst/>
        </p:spPr>
        <p:txBody>
          <a:bodyPr vert="horz" wrap="square" lIns="93166" tIns="46582" rIns="93166" bIns="46582"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29699" name="Rectangle 3"/>
          <p:cNvSpPr>
            <a:spLocks noGrp="1" noChangeArrowheads="1"/>
          </p:cNvSpPr>
          <p:nvPr>
            <p:ph type="dt" idx="1"/>
          </p:nvPr>
        </p:nvSpPr>
        <p:spPr bwMode="auto">
          <a:xfrm>
            <a:off x="5266347" y="0"/>
            <a:ext cx="4028440" cy="350520"/>
          </a:xfrm>
          <a:prstGeom prst="rect">
            <a:avLst/>
          </a:prstGeom>
          <a:noFill/>
          <a:ln w="9525">
            <a:noFill/>
            <a:miter lim="800000"/>
            <a:headEnd/>
            <a:tailEnd/>
          </a:ln>
          <a:effectLst/>
        </p:spPr>
        <p:txBody>
          <a:bodyPr vert="horz" wrap="square" lIns="93166" tIns="46582" rIns="93166" bIns="46582"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25604"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929641" y="3329940"/>
            <a:ext cx="7437120" cy="3154680"/>
          </a:xfrm>
          <a:prstGeom prst="rect">
            <a:avLst/>
          </a:prstGeom>
          <a:noFill/>
          <a:ln w="9525">
            <a:noFill/>
            <a:miter lim="800000"/>
            <a:headEnd/>
            <a:tailEnd/>
          </a:ln>
          <a:effectLst/>
        </p:spPr>
        <p:txBody>
          <a:bodyPr vert="horz" wrap="square" lIns="93166" tIns="46582" rIns="93166" bIns="465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6658258"/>
            <a:ext cx="4028440" cy="350520"/>
          </a:xfrm>
          <a:prstGeom prst="rect">
            <a:avLst/>
          </a:prstGeom>
          <a:noFill/>
          <a:ln w="9525">
            <a:noFill/>
            <a:miter lim="800000"/>
            <a:headEnd/>
            <a:tailEnd/>
          </a:ln>
          <a:effectLst/>
        </p:spPr>
        <p:txBody>
          <a:bodyPr vert="horz" wrap="square" lIns="93166" tIns="46582" rIns="93166" bIns="46582"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29703" name="Rectangle 7"/>
          <p:cNvSpPr>
            <a:spLocks noGrp="1" noChangeArrowheads="1"/>
          </p:cNvSpPr>
          <p:nvPr>
            <p:ph type="sldNum" sz="quarter" idx="5"/>
          </p:nvPr>
        </p:nvSpPr>
        <p:spPr bwMode="auto">
          <a:xfrm>
            <a:off x="5266347" y="6658258"/>
            <a:ext cx="4028440" cy="350520"/>
          </a:xfrm>
          <a:prstGeom prst="rect">
            <a:avLst/>
          </a:prstGeom>
          <a:noFill/>
          <a:ln w="9525">
            <a:noFill/>
            <a:miter lim="800000"/>
            <a:headEnd/>
            <a:tailEnd/>
          </a:ln>
          <a:effectLst/>
        </p:spPr>
        <p:txBody>
          <a:bodyPr vert="horz" wrap="square" lIns="93166" tIns="46582" rIns="93166" bIns="46582" numCol="1" anchor="b" anchorCtr="0" compatLnSpc="1">
            <a:prstTxWarp prst="textNoShape">
              <a:avLst/>
            </a:prstTxWarp>
          </a:bodyPr>
          <a:lstStyle>
            <a:lvl1pPr algn="r" eaLnBrk="1" hangingPunct="1">
              <a:defRPr sz="1200">
                <a:latin typeface="Arial" charset="0"/>
              </a:defRPr>
            </a:lvl1pPr>
          </a:lstStyle>
          <a:p>
            <a:pPr>
              <a:defRPr/>
            </a:pPr>
            <a:fld id="{BF74A949-EEB9-46BA-9828-D0B06EEACEBA}" type="slidenum">
              <a:rPr lang="en-US"/>
              <a:pPr>
                <a:defRPr/>
              </a:pPr>
              <a:t>‹#›</a:t>
            </a:fld>
            <a:endParaRPr lang="en-US" dirty="0"/>
          </a:p>
        </p:txBody>
      </p:sp>
    </p:spTree>
    <p:extLst>
      <p:ext uri="{BB962C8B-B14F-4D97-AF65-F5344CB8AC3E}">
        <p14:creationId xmlns:p14="http://schemas.microsoft.com/office/powerpoint/2010/main" val="40656182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56968" indent="-291141">
              <a:defRPr>
                <a:solidFill>
                  <a:schemeClr val="tx1"/>
                </a:solidFill>
                <a:latin typeface="Verdana" pitchFamily="34" charset="0"/>
              </a:defRPr>
            </a:lvl2pPr>
            <a:lvl3pPr marL="1164566" indent="-232913">
              <a:defRPr>
                <a:solidFill>
                  <a:schemeClr val="tx1"/>
                </a:solidFill>
                <a:latin typeface="Verdana" pitchFamily="34" charset="0"/>
              </a:defRPr>
            </a:lvl3pPr>
            <a:lvl4pPr marL="1630392" indent="-232913">
              <a:defRPr>
                <a:solidFill>
                  <a:schemeClr val="tx1"/>
                </a:solidFill>
                <a:latin typeface="Verdana" pitchFamily="34" charset="0"/>
              </a:defRPr>
            </a:lvl4pPr>
            <a:lvl5pPr marL="2096217" indent="-232913">
              <a:defRPr>
                <a:solidFill>
                  <a:schemeClr val="tx1"/>
                </a:solidFill>
                <a:latin typeface="Verdana" pitchFamily="34" charset="0"/>
              </a:defRPr>
            </a:lvl5pPr>
            <a:lvl6pPr marL="2562044" indent="-232913" eaLnBrk="0" fontAlgn="base" hangingPunct="0">
              <a:spcBef>
                <a:spcPct val="0"/>
              </a:spcBef>
              <a:spcAft>
                <a:spcPct val="0"/>
              </a:spcAft>
              <a:defRPr>
                <a:solidFill>
                  <a:schemeClr val="tx1"/>
                </a:solidFill>
                <a:latin typeface="Verdana" pitchFamily="34" charset="0"/>
              </a:defRPr>
            </a:lvl6pPr>
            <a:lvl7pPr marL="3027870" indent="-232913" eaLnBrk="0" fontAlgn="base" hangingPunct="0">
              <a:spcBef>
                <a:spcPct val="0"/>
              </a:spcBef>
              <a:spcAft>
                <a:spcPct val="0"/>
              </a:spcAft>
              <a:defRPr>
                <a:solidFill>
                  <a:schemeClr val="tx1"/>
                </a:solidFill>
                <a:latin typeface="Verdana" pitchFamily="34" charset="0"/>
              </a:defRPr>
            </a:lvl7pPr>
            <a:lvl8pPr marL="3493697" indent="-232913" eaLnBrk="0" fontAlgn="base" hangingPunct="0">
              <a:spcBef>
                <a:spcPct val="0"/>
              </a:spcBef>
              <a:spcAft>
                <a:spcPct val="0"/>
              </a:spcAft>
              <a:defRPr>
                <a:solidFill>
                  <a:schemeClr val="tx1"/>
                </a:solidFill>
                <a:latin typeface="Verdana" pitchFamily="34" charset="0"/>
              </a:defRPr>
            </a:lvl8pPr>
            <a:lvl9pPr marL="3959523" indent="-232913" eaLnBrk="0" fontAlgn="base" hangingPunct="0">
              <a:spcBef>
                <a:spcPct val="0"/>
              </a:spcBef>
              <a:spcAft>
                <a:spcPct val="0"/>
              </a:spcAft>
              <a:defRPr>
                <a:solidFill>
                  <a:schemeClr val="tx1"/>
                </a:solidFill>
                <a:latin typeface="Verdana" pitchFamily="34" charset="0"/>
              </a:defRPr>
            </a:lvl9pPr>
          </a:lstStyle>
          <a:p>
            <a:fld id="{AB827029-194A-48E6-BBBF-4782F08FA9DE}" type="slidenum">
              <a:rPr lang="en-US" smtClean="0">
                <a:latin typeface="Arial" charset="0"/>
              </a:rPr>
              <a:pPr/>
              <a:t>1</a:t>
            </a:fld>
            <a:endParaRPr lang="en-US" dirty="0" smtClean="0">
              <a:latin typeface="Arial" charset="0"/>
            </a:endParaRPr>
          </a:p>
        </p:txBody>
      </p:sp>
    </p:spTree>
    <p:extLst>
      <p:ext uri="{BB962C8B-B14F-4D97-AF65-F5344CB8AC3E}">
        <p14:creationId xmlns:p14="http://schemas.microsoft.com/office/powerpoint/2010/main" val="538529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legislation</a:t>
            </a:r>
            <a:r>
              <a:rPr lang="en-US" baseline="0" dirty="0" smtClean="0"/>
              <a:t> requires that Commission begin accepting petitions for duty suspensions no later than October 15, 2016. Petitioners will have 60 days to file their petitions. In mid-January, the Commission will issue a Federal Register notice announcing the official publication of the petitions that we received and the beginning of the 45-day window for public comment on the petitions. In mid-June, the Commission will deliver our preliminary report to the House Ways and Means Committee and the Senate Finance Committee. The preliminary report will be public and will allow members of Congress to begin considering the petitions that the Commission recommends. By mid-August, the Commission will provide its final report to Congress. After that, it’s all in Congress’s hands. Our understanding is that the Committees will introduce an omnibus tariff bill that includes the products recommended for duty suspensions by the Commission. Congress can delete products if they wish, but they are not able to add any products to the bill. The decision to enact the temporary duty suspensions and when they will be effective is all up to Congress, not the USITC.</a:t>
            </a:r>
            <a:endParaRPr lang="en-US" dirty="0"/>
          </a:p>
        </p:txBody>
      </p:sp>
      <p:sp>
        <p:nvSpPr>
          <p:cNvPr id="4" name="Slide Number Placeholder 3"/>
          <p:cNvSpPr>
            <a:spLocks noGrp="1"/>
          </p:cNvSpPr>
          <p:nvPr>
            <p:ph type="sldNum" sz="quarter" idx="10"/>
          </p:nvPr>
        </p:nvSpPr>
        <p:spPr/>
        <p:txBody>
          <a:bodyPr/>
          <a:lstStyle/>
          <a:p>
            <a:fld id="{AD6C4242-10AF-4D91-B989-E6ECADC12DFB}" type="slidenum">
              <a:rPr lang="en-US" smtClean="0"/>
              <a:t>27</a:t>
            </a:fld>
            <a:endParaRPr lang="en-US"/>
          </a:p>
        </p:txBody>
      </p:sp>
    </p:spTree>
    <p:extLst>
      <p:ext uri="{BB962C8B-B14F-4D97-AF65-F5344CB8AC3E}">
        <p14:creationId xmlns:p14="http://schemas.microsoft.com/office/powerpoint/2010/main" val="1573377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74A949-EEB9-46BA-9828-D0B06EEACEBA}" type="slidenum">
              <a:rPr lang="en-US" smtClean="0"/>
              <a:pPr>
                <a:defRPr/>
              </a:pPr>
              <a:t>30</a:t>
            </a:fld>
            <a:endParaRPr lang="en-US" dirty="0"/>
          </a:p>
        </p:txBody>
      </p:sp>
    </p:spTree>
    <p:extLst>
      <p:ext uri="{BB962C8B-B14F-4D97-AF65-F5344CB8AC3E}">
        <p14:creationId xmlns:p14="http://schemas.microsoft.com/office/powerpoint/2010/main" val="3528431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56968" indent="-291141">
              <a:defRPr>
                <a:solidFill>
                  <a:schemeClr val="tx1"/>
                </a:solidFill>
                <a:latin typeface="Verdana" pitchFamily="34" charset="0"/>
              </a:defRPr>
            </a:lvl2pPr>
            <a:lvl3pPr marL="1164566" indent="-232913">
              <a:defRPr>
                <a:solidFill>
                  <a:schemeClr val="tx1"/>
                </a:solidFill>
                <a:latin typeface="Verdana" pitchFamily="34" charset="0"/>
              </a:defRPr>
            </a:lvl3pPr>
            <a:lvl4pPr marL="1630392" indent="-232913">
              <a:defRPr>
                <a:solidFill>
                  <a:schemeClr val="tx1"/>
                </a:solidFill>
                <a:latin typeface="Verdana" pitchFamily="34" charset="0"/>
              </a:defRPr>
            </a:lvl4pPr>
            <a:lvl5pPr marL="2096217" indent="-232913">
              <a:defRPr>
                <a:solidFill>
                  <a:schemeClr val="tx1"/>
                </a:solidFill>
                <a:latin typeface="Verdana" pitchFamily="34" charset="0"/>
              </a:defRPr>
            </a:lvl5pPr>
            <a:lvl6pPr marL="2562044" indent="-232913" eaLnBrk="0" fontAlgn="base" hangingPunct="0">
              <a:spcBef>
                <a:spcPct val="0"/>
              </a:spcBef>
              <a:spcAft>
                <a:spcPct val="0"/>
              </a:spcAft>
              <a:defRPr>
                <a:solidFill>
                  <a:schemeClr val="tx1"/>
                </a:solidFill>
                <a:latin typeface="Verdana" pitchFamily="34" charset="0"/>
              </a:defRPr>
            </a:lvl6pPr>
            <a:lvl7pPr marL="3027870" indent="-232913" eaLnBrk="0" fontAlgn="base" hangingPunct="0">
              <a:spcBef>
                <a:spcPct val="0"/>
              </a:spcBef>
              <a:spcAft>
                <a:spcPct val="0"/>
              </a:spcAft>
              <a:defRPr>
                <a:solidFill>
                  <a:schemeClr val="tx1"/>
                </a:solidFill>
                <a:latin typeface="Verdana" pitchFamily="34" charset="0"/>
              </a:defRPr>
            </a:lvl7pPr>
            <a:lvl8pPr marL="3493697" indent="-232913" eaLnBrk="0" fontAlgn="base" hangingPunct="0">
              <a:spcBef>
                <a:spcPct val="0"/>
              </a:spcBef>
              <a:spcAft>
                <a:spcPct val="0"/>
              </a:spcAft>
              <a:defRPr>
                <a:solidFill>
                  <a:schemeClr val="tx1"/>
                </a:solidFill>
                <a:latin typeface="Verdana" pitchFamily="34" charset="0"/>
              </a:defRPr>
            </a:lvl8pPr>
            <a:lvl9pPr marL="3959523" indent="-232913" eaLnBrk="0" fontAlgn="base" hangingPunct="0">
              <a:spcBef>
                <a:spcPct val="0"/>
              </a:spcBef>
              <a:spcAft>
                <a:spcPct val="0"/>
              </a:spcAft>
              <a:defRPr>
                <a:solidFill>
                  <a:schemeClr val="tx1"/>
                </a:solidFill>
                <a:latin typeface="Verdana" pitchFamily="34" charset="0"/>
              </a:defRPr>
            </a:lvl9pPr>
          </a:lstStyle>
          <a:p>
            <a:fld id="{091E6EFD-D205-4397-BF9A-6309888F3087}" type="slidenum">
              <a:rPr lang="en-US" smtClean="0">
                <a:latin typeface="Arial" charset="0"/>
              </a:rPr>
              <a:pPr/>
              <a:t>32</a:t>
            </a:fld>
            <a:endParaRPr lang="en-US" dirty="0" smtClean="0">
              <a:latin typeface="Arial" charset="0"/>
            </a:endParaRPr>
          </a:p>
        </p:txBody>
      </p:sp>
    </p:spTree>
    <p:extLst>
      <p:ext uri="{BB962C8B-B14F-4D97-AF65-F5344CB8AC3E}">
        <p14:creationId xmlns:p14="http://schemas.microsoft.com/office/powerpoint/2010/main" val="3317706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56870" indent="-291104">
              <a:defRPr>
                <a:solidFill>
                  <a:schemeClr val="tx1"/>
                </a:solidFill>
                <a:latin typeface="Verdana" pitchFamily="34" charset="0"/>
              </a:defRPr>
            </a:lvl2pPr>
            <a:lvl3pPr marL="1164414" indent="-232883">
              <a:defRPr>
                <a:solidFill>
                  <a:schemeClr val="tx1"/>
                </a:solidFill>
                <a:latin typeface="Verdana" pitchFamily="34" charset="0"/>
              </a:defRPr>
            </a:lvl3pPr>
            <a:lvl4pPr marL="1630181" indent="-232883">
              <a:defRPr>
                <a:solidFill>
                  <a:schemeClr val="tx1"/>
                </a:solidFill>
                <a:latin typeface="Verdana" pitchFamily="34" charset="0"/>
              </a:defRPr>
            </a:lvl4pPr>
            <a:lvl5pPr marL="2095946" indent="-232883">
              <a:defRPr>
                <a:solidFill>
                  <a:schemeClr val="tx1"/>
                </a:solidFill>
                <a:latin typeface="Verdana" pitchFamily="34" charset="0"/>
              </a:defRPr>
            </a:lvl5pPr>
            <a:lvl6pPr marL="2561713" indent="-232883" eaLnBrk="0" fontAlgn="base" hangingPunct="0">
              <a:spcBef>
                <a:spcPct val="0"/>
              </a:spcBef>
              <a:spcAft>
                <a:spcPct val="0"/>
              </a:spcAft>
              <a:defRPr>
                <a:solidFill>
                  <a:schemeClr val="tx1"/>
                </a:solidFill>
                <a:latin typeface="Verdana" pitchFamily="34" charset="0"/>
              </a:defRPr>
            </a:lvl6pPr>
            <a:lvl7pPr marL="3027479" indent="-232883" eaLnBrk="0" fontAlgn="base" hangingPunct="0">
              <a:spcBef>
                <a:spcPct val="0"/>
              </a:spcBef>
              <a:spcAft>
                <a:spcPct val="0"/>
              </a:spcAft>
              <a:defRPr>
                <a:solidFill>
                  <a:schemeClr val="tx1"/>
                </a:solidFill>
                <a:latin typeface="Verdana" pitchFamily="34" charset="0"/>
              </a:defRPr>
            </a:lvl7pPr>
            <a:lvl8pPr marL="3493245" indent="-232883" eaLnBrk="0" fontAlgn="base" hangingPunct="0">
              <a:spcBef>
                <a:spcPct val="0"/>
              </a:spcBef>
              <a:spcAft>
                <a:spcPct val="0"/>
              </a:spcAft>
              <a:defRPr>
                <a:solidFill>
                  <a:schemeClr val="tx1"/>
                </a:solidFill>
                <a:latin typeface="Verdana" pitchFamily="34" charset="0"/>
              </a:defRPr>
            </a:lvl8pPr>
            <a:lvl9pPr marL="3959010" indent="-232883" eaLnBrk="0" fontAlgn="base" hangingPunct="0">
              <a:spcBef>
                <a:spcPct val="0"/>
              </a:spcBef>
              <a:spcAft>
                <a:spcPct val="0"/>
              </a:spcAft>
              <a:defRPr>
                <a:solidFill>
                  <a:schemeClr val="tx1"/>
                </a:solidFill>
                <a:latin typeface="Verdana" pitchFamily="34" charset="0"/>
              </a:defRPr>
            </a:lvl9pPr>
          </a:lstStyle>
          <a:p>
            <a:fld id="{091E6EFD-D205-4397-BF9A-6309888F3087}" type="slidenum">
              <a:rPr lang="en-US" smtClean="0">
                <a:latin typeface="Arial" charset="0"/>
              </a:rPr>
              <a:pPr/>
              <a:t>33</a:t>
            </a:fld>
            <a:endParaRPr lang="en-US" dirty="0" smtClean="0">
              <a:latin typeface="Arial" charset="0"/>
            </a:endParaRPr>
          </a:p>
        </p:txBody>
      </p:sp>
    </p:spTree>
    <p:extLst>
      <p:ext uri="{BB962C8B-B14F-4D97-AF65-F5344CB8AC3E}">
        <p14:creationId xmlns:p14="http://schemas.microsoft.com/office/powerpoint/2010/main" val="2939026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56968" indent="-291141">
              <a:defRPr>
                <a:solidFill>
                  <a:schemeClr val="tx1"/>
                </a:solidFill>
                <a:latin typeface="Verdana" pitchFamily="34" charset="0"/>
              </a:defRPr>
            </a:lvl2pPr>
            <a:lvl3pPr marL="1164566" indent="-232913">
              <a:defRPr>
                <a:solidFill>
                  <a:schemeClr val="tx1"/>
                </a:solidFill>
                <a:latin typeface="Verdana" pitchFamily="34" charset="0"/>
              </a:defRPr>
            </a:lvl3pPr>
            <a:lvl4pPr marL="1630392" indent="-232913">
              <a:defRPr>
                <a:solidFill>
                  <a:schemeClr val="tx1"/>
                </a:solidFill>
                <a:latin typeface="Verdana" pitchFamily="34" charset="0"/>
              </a:defRPr>
            </a:lvl4pPr>
            <a:lvl5pPr marL="2096217" indent="-232913">
              <a:defRPr>
                <a:solidFill>
                  <a:schemeClr val="tx1"/>
                </a:solidFill>
                <a:latin typeface="Verdana" pitchFamily="34" charset="0"/>
              </a:defRPr>
            </a:lvl5pPr>
            <a:lvl6pPr marL="2562044" indent="-232913" eaLnBrk="0" fontAlgn="base" hangingPunct="0">
              <a:spcBef>
                <a:spcPct val="0"/>
              </a:spcBef>
              <a:spcAft>
                <a:spcPct val="0"/>
              </a:spcAft>
              <a:defRPr>
                <a:solidFill>
                  <a:schemeClr val="tx1"/>
                </a:solidFill>
                <a:latin typeface="Verdana" pitchFamily="34" charset="0"/>
              </a:defRPr>
            </a:lvl6pPr>
            <a:lvl7pPr marL="3027870" indent="-232913" eaLnBrk="0" fontAlgn="base" hangingPunct="0">
              <a:spcBef>
                <a:spcPct val="0"/>
              </a:spcBef>
              <a:spcAft>
                <a:spcPct val="0"/>
              </a:spcAft>
              <a:defRPr>
                <a:solidFill>
                  <a:schemeClr val="tx1"/>
                </a:solidFill>
                <a:latin typeface="Verdana" pitchFamily="34" charset="0"/>
              </a:defRPr>
            </a:lvl7pPr>
            <a:lvl8pPr marL="3493697" indent="-232913" eaLnBrk="0" fontAlgn="base" hangingPunct="0">
              <a:spcBef>
                <a:spcPct val="0"/>
              </a:spcBef>
              <a:spcAft>
                <a:spcPct val="0"/>
              </a:spcAft>
              <a:defRPr>
                <a:solidFill>
                  <a:schemeClr val="tx1"/>
                </a:solidFill>
                <a:latin typeface="Verdana" pitchFamily="34" charset="0"/>
              </a:defRPr>
            </a:lvl8pPr>
            <a:lvl9pPr marL="3959523" indent="-232913" eaLnBrk="0" fontAlgn="base" hangingPunct="0">
              <a:spcBef>
                <a:spcPct val="0"/>
              </a:spcBef>
              <a:spcAft>
                <a:spcPct val="0"/>
              </a:spcAft>
              <a:defRPr>
                <a:solidFill>
                  <a:schemeClr val="tx1"/>
                </a:solidFill>
                <a:latin typeface="Verdana" pitchFamily="34" charset="0"/>
              </a:defRPr>
            </a:lvl9pPr>
          </a:lstStyle>
          <a:p>
            <a:fld id="{79958897-3D27-4349-AAF6-E11AAE14CC01}" type="slidenum">
              <a:rPr lang="en-US" smtClean="0">
                <a:latin typeface="Arial" charset="0"/>
              </a:rPr>
              <a:pPr/>
              <a:t>36</a:t>
            </a:fld>
            <a:endParaRPr lang="en-US" dirty="0" smtClean="0">
              <a:latin typeface="Arial" charset="0"/>
            </a:endParaRPr>
          </a:p>
        </p:txBody>
      </p:sp>
    </p:spTree>
    <p:extLst>
      <p:ext uri="{BB962C8B-B14F-4D97-AF65-F5344CB8AC3E}">
        <p14:creationId xmlns:p14="http://schemas.microsoft.com/office/powerpoint/2010/main" val="2234833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56968" indent="-291141">
              <a:defRPr>
                <a:solidFill>
                  <a:schemeClr val="tx1"/>
                </a:solidFill>
                <a:latin typeface="Verdana" pitchFamily="34" charset="0"/>
              </a:defRPr>
            </a:lvl2pPr>
            <a:lvl3pPr marL="1164566" indent="-232913">
              <a:defRPr>
                <a:solidFill>
                  <a:schemeClr val="tx1"/>
                </a:solidFill>
                <a:latin typeface="Verdana" pitchFamily="34" charset="0"/>
              </a:defRPr>
            </a:lvl3pPr>
            <a:lvl4pPr marL="1630392" indent="-232913">
              <a:defRPr>
                <a:solidFill>
                  <a:schemeClr val="tx1"/>
                </a:solidFill>
                <a:latin typeface="Verdana" pitchFamily="34" charset="0"/>
              </a:defRPr>
            </a:lvl4pPr>
            <a:lvl5pPr marL="2096217" indent="-232913">
              <a:defRPr>
                <a:solidFill>
                  <a:schemeClr val="tx1"/>
                </a:solidFill>
                <a:latin typeface="Verdana" pitchFamily="34" charset="0"/>
              </a:defRPr>
            </a:lvl5pPr>
            <a:lvl6pPr marL="2562044" indent="-232913" eaLnBrk="0" fontAlgn="base" hangingPunct="0">
              <a:spcBef>
                <a:spcPct val="0"/>
              </a:spcBef>
              <a:spcAft>
                <a:spcPct val="0"/>
              </a:spcAft>
              <a:defRPr>
                <a:solidFill>
                  <a:schemeClr val="tx1"/>
                </a:solidFill>
                <a:latin typeface="Verdana" pitchFamily="34" charset="0"/>
              </a:defRPr>
            </a:lvl6pPr>
            <a:lvl7pPr marL="3027870" indent="-232913" eaLnBrk="0" fontAlgn="base" hangingPunct="0">
              <a:spcBef>
                <a:spcPct val="0"/>
              </a:spcBef>
              <a:spcAft>
                <a:spcPct val="0"/>
              </a:spcAft>
              <a:defRPr>
                <a:solidFill>
                  <a:schemeClr val="tx1"/>
                </a:solidFill>
                <a:latin typeface="Verdana" pitchFamily="34" charset="0"/>
              </a:defRPr>
            </a:lvl7pPr>
            <a:lvl8pPr marL="3493697" indent="-232913" eaLnBrk="0" fontAlgn="base" hangingPunct="0">
              <a:spcBef>
                <a:spcPct val="0"/>
              </a:spcBef>
              <a:spcAft>
                <a:spcPct val="0"/>
              </a:spcAft>
              <a:defRPr>
                <a:solidFill>
                  <a:schemeClr val="tx1"/>
                </a:solidFill>
                <a:latin typeface="Verdana" pitchFamily="34" charset="0"/>
              </a:defRPr>
            </a:lvl8pPr>
            <a:lvl9pPr marL="3959523" indent="-232913" eaLnBrk="0" fontAlgn="base" hangingPunct="0">
              <a:spcBef>
                <a:spcPct val="0"/>
              </a:spcBef>
              <a:spcAft>
                <a:spcPct val="0"/>
              </a:spcAft>
              <a:defRPr>
                <a:solidFill>
                  <a:schemeClr val="tx1"/>
                </a:solidFill>
                <a:latin typeface="Verdana" pitchFamily="34" charset="0"/>
              </a:defRPr>
            </a:lvl9pPr>
          </a:lstStyle>
          <a:p>
            <a:fld id="{F54D5DD2-A4A8-42B8-A94A-488CD7D3AE52}" type="slidenum">
              <a:rPr lang="en-US" smtClean="0">
                <a:latin typeface="Arial" charset="0"/>
              </a:rPr>
              <a:pPr/>
              <a:t>2</a:t>
            </a:fld>
            <a:endParaRPr lang="en-US" dirty="0" smtClean="0">
              <a:latin typeface="Arial" charset="0"/>
            </a:endParaRPr>
          </a:p>
        </p:txBody>
      </p:sp>
    </p:spTree>
    <p:extLst>
      <p:ext uri="{BB962C8B-B14F-4D97-AF65-F5344CB8AC3E}">
        <p14:creationId xmlns:p14="http://schemas.microsoft.com/office/powerpoint/2010/main" val="3581117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56968" indent="-291141">
              <a:defRPr>
                <a:solidFill>
                  <a:schemeClr val="tx1"/>
                </a:solidFill>
                <a:latin typeface="Verdana" pitchFamily="34" charset="0"/>
              </a:defRPr>
            </a:lvl2pPr>
            <a:lvl3pPr marL="1164566" indent="-232913">
              <a:defRPr>
                <a:solidFill>
                  <a:schemeClr val="tx1"/>
                </a:solidFill>
                <a:latin typeface="Verdana" pitchFamily="34" charset="0"/>
              </a:defRPr>
            </a:lvl3pPr>
            <a:lvl4pPr marL="1630392" indent="-232913">
              <a:defRPr>
                <a:solidFill>
                  <a:schemeClr val="tx1"/>
                </a:solidFill>
                <a:latin typeface="Verdana" pitchFamily="34" charset="0"/>
              </a:defRPr>
            </a:lvl4pPr>
            <a:lvl5pPr marL="2096217" indent="-232913">
              <a:defRPr>
                <a:solidFill>
                  <a:schemeClr val="tx1"/>
                </a:solidFill>
                <a:latin typeface="Verdana" pitchFamily="34" charset="0"/>
              </a:defRPr>
            </a:lvl5pPr>
            <a:lvl6pPr marL="2562044" indent="-232913" eaLnBrk="0" fontAlgn="base" hangingPunct="0">
              <a:spcBef>
                <a:spcPct val="0"/>
              </a:spcBef>
              <a:spcAft>
                <a:spcPct val="0"/>
              </a:spcAft>
              <a:defRPr>
                <a:solidFill>
                  <a:schemeClr val="tx1"/>
                </a:solidFill>
                <a:latin typeface="Verdana" pitchFamily="34" charset="0"/>
              </a:defRPr>
            </a:lvl6pPr>
            <a:lvl7pPr marL="3027870" indent="-232913" eaLnBrk="0" fontAlgn="base" hangingPunct="0">
              <a:spcBef>
                <a:spcPct val="0"/>
              </a:spcBef>
              <a:spcAft>
                <a:spcPct val="0"/>
              </a:spcAft>
              <a:defRPr>
                <a:solidFill>
                  <a:schemeClr val="tx1"/>
                </a:solidFill>
                <a:latin typeface="Verdana" pitchFamily="34" charset="0"/>
              </a:defRPr>
            </a:lvl7pPr>
            <a:lvl8pPr marL="3493697" indent="-232913" eaLnBrk="0" fontAlgn="base" hangingPunct="0">
              <a:spcBef>
                <a:spcPct val="0"/>
              </a:spcBef>
              <a:spcAft>
                <a:spcPct val="0"/>
              </a:spcAft>
              <a:defRPr>
                <a:solidFill>
                  <a:schemeClr val="tx1"/>
                </a:solidFill>
                <a:latin typeface="Verdana" pitchFamily="34" charset="0"/>
              </a:defRPr>
            </a:lvl8pPr>
            <a:lvl9pPr marL="3959523" indent="-232913" eaLnBrk="0" fontAlgn="base" hangingPunct="0">
              <a:spcBef>
                <a:spcPct val="0"/>
              </a:spcBef>
              <a:spcAft>
                <a:spcPct val="0"/>
              </a:spcAft>
              <a:defRPr>
                <a:solidFill>
                  <a:schemeClr val="tx1"/>
                </a:solidFill>
                <a:latin typeface="Verdana" pitchFamily="34" charset="0"/>
              </a:defRPr>
            </a:lvl9pPr>
          </a:lstStyle>
          <a:p>
            <a:fld id="{1E818277-E6CD-4B81-93EE-52D9318BDD61}" type="slidenum">
              <a:rPr lang="en-US" smtClean="0">
                <a:latin typeface="Arial" charset="0"/>
              </a:rPr>
              <a:pPr/>
              <a:t>3</a:t>
            </a:fld>
            <a:endParaRPr lang="en-US" dirty="0" smtClean="0">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100" dirty="0"/>
          </a:p>
        </p:txBody>
      </p:sp>
    </p:spTree>
    <p:extLst>
      <p:ext uri="{BB962C8B-B14F-4D97-AF65-F5344CB8AC3E}">
        <p14:creationId xmlns:p14="http://schemas.microsoft.com/office/powerpoint/2010/main" val="637394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Updated 12/11</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56968" indent="-291141">
              <a:defRPr>
                <a:solidFill>
                  <a:schemeClr val="tx1"/>
                </a:solidFill>
                <a:latin typeface="Verdana" pitchFamily="34" charset="0"/>
              </a:defRPr>
            </a:lvl2pPr>
            <a:lvl3pPr marL="1164566" indent="-232913">
              <a:defRPr>
                <a:solidFill>
                  <a:schemeClr val="tx1"/>
                </a:solidFill>
                <a:latin typeface="Verdana" pitchFamily="34" charset="0"/>
              </a:defRPr>
            </a:lvl3pPr>
            <a:lvl4pPr marL="1630392" indent="-232913">
              <a:defRPr>
                <a:solidFill>
                  <a:schemeClr val="tx1"/>
                </a:solidFill>
                <a:latin typeface="Verdana" pitchFamily="34" charset="0"/>
              </a:defRPr>
            </a:lvl4pPr>
            <a:lvl5pPr marL="2096217" indent="-232913">
              <a:defRPr>
                <a:solidFill>
                  <a:schemeClr val="tx1"/>
                </a:solidFill>
                <a:latin typeface="Verdana" pitchFamily="34" charset="0"/>
              </a:defRPr>
            </a:lvl5pPr>
            <a:lvl6pPr marL="2562044" indent="-232913" eaLnBrk="0" fontAlgn="base" hangingPunct="0">
              <a:spcBef>
                <a:spcPct val="0"/>
              </a:spcBef>
              <a:spcAft>
                <a:spcPct val="0"/>
              </a:spcAft>
              <a:defRPr>
                <a:solidFill>
                  <a:schemeClr val="tx1"/>
                </a:solidFill>
                <a:latin typeface="Verdana" pitchFamily="34" charset="0"/>
              </a:defRPr>
            </a:lvl6pPr>
            <a:lvl7pPr marL="3027870" indent="-232913" eaLnBrk="0" fontAlgn="base" hangingPunct="0">
              <a:spcBef>
                <a:spcPct val="0"/>
              </a:spcBef>
              <a:spcAft>
                <a:spcPct val="0"/>
              </a:spcAft>
              <a:defRPr>
                <a:solidFill>
                  <a:schemeClr val="tx1"/>
                </a:solidFill>
                <a:latin typeface="Verdana" pitchFamily="34" charset="0"/>
              </a:defRPr>
            </a:lvl7pPr>
            <a:lvl8pPr marL="3493697" indent="-232913" eaLnBrk="0" fontAlgn="base" hangingPunct="0">
              <a:spcBef>
                <a:spcPct val="0"/>
              </a:spcBef>
              <a:spcAft>
                <a:spcPct val="0"/>
              </a:spcAft>
              <a:defRPr>
                <a:solidFill>
                  <a:schemeClr val="tx1"/>
                </a:solidFill>
                <a:latin typeface="Verdana" pitchFamily="34" charset="0"/>
              </a:defRPr>
            </a:lvl8pPr>
            <a:lvl9pPr marL="3959523" indent="-232913" eaLnBrk="0" fontAlgn="base" hangingPunct="0">
              <a:spcBef>
                <a:spcPct val="0"/>
              </a:spcBef>
              <a:spcAft>
                <a:spcPct val="0"/>
              </a:spcAft>
              <a:defRPr>
                <a:solidFill>
                  <a:schemeClr val="tx1"/>
                </a:solidFill>
                <a:latin typeface="Verdana" pitchFamily="34" charset="0"/>
              </a:defRPr>
            </a:lvl9pPr>
          </a:lstStyle>
          <a:p>
            <a:fld id="{0FCE8FFA-5282-458E-B364-FEFFF485322A}" type="slidenum">
              <a:rPr lang="en-US" smtClean="0">
                <a:latin typeface="Arial" charset="0"/>
              </a:rPr>
              <a:pPr/>
              <a:t>9</a:t>
            </a:fld>
            <a:endParaRPr lang="en-US" dirty="0" smtClean="0">
              <a:latin typeface="Arial" charset="0"/>
            </a:endParaRPr>
          </a:p>
        </p:txBody>
      </p:sp>
    </p:spTree>
    <p:extLst>
      <p:ext uri="{BB962C8B-B14F-4D97-AF65-F5344CB8AC3E}">
        <p14:creationId xmlns:p14="http://schemas.microsoft.com/office/powerpoint/2010/main" val="3340054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56968" indent="-291141">
              <a:defRPr>
                <a:solidFill>
                  <a:schemeClr val="tx1"/>
                </a:solidFill>
                <a:latin typeface="Verdana" pitchFamily="34" charset="0"/>
              </a:defRPr>
            </a:lvl2pPr>
            <a:lvl3pPr marL="1164566" indent="-232913">
              <a:defRPr>
                <a:solidFill>
                  <a:schemeClr val="tx1"/>
                </a:solidFill>
                <a:latin typeface="Verdana" pitchFamily="34" charset="0"/>
              </a:defRPr>
            </a:lvl3pPr>
            <a:lvl4pPr marL="1630392" indent="-232913">
              <a:defRPr>
                <a:solidFill>
                  <a:schemeClr val="tx1"/>
                </a:solidFill>
                <a:latin typeface="Verdana" pitchFamily="34" charset="0"/>
              </a:defRPr>
            </a:lvl4pPr>
            <a:lvl5pPr marL="2096217" indent="-232913">
              <a:defRPr>
                <a:solidFill>
                  <a:schemeClr val="tx1"/>
                </a:solidFill>
                <a:latin typeface="Verdana" pitchFamily="34" charset="0"/>
              </a:defRPr>
            </a:lvl5pPr>
            <a:lvl6pPr marL="2562044" indent="-232913" eaLnBrk="0" fontAlgn="base" hangingPunct="0">
              <a:spcBef>
                <a:spcPct val="0"/>
              </a:spcBef>
              <a:spcAft>
                <a:spcPct val="0"/>
              </a:spcAft>
              <a:defRPr>
                <a:solidFill>
                  <a:schemeClr val="tx1"/>
                </a:solidFill>
                <a:latin typeface="Verdana" pitchFamily="34" charset="0"/>
              </a:defRPr>
            </a:lvl6pPr>
            <a:lvl7pPr marL="3027870" indent="-232913" eaLnBrk="0" fontAlgn="base" hangingPunct="0">
              <a:spcBef>
                <a:spcPct val="0"/>
              </a:spcBef>
              <a:spcAft>
                <a:spcPct val="0"/>
              </a:spcAft>
              <a:defRPr>
                <a:solidFill>
                  <a:schemeClr val="tx1"/>
                </a:solidFill>
                <a:latin typeface="Verdana" pitchFamily="34" charset="0"/>
              </a:defRPr>
            </a:lvl7pPr>
            <a:lvl8pPr marL="3493697" indent="-232913" eaLnBrk="0" fontAlgn="base" hangingPunct="0">
              <a:spcBef>
                <a:spcPct val="0"/>
              </a:spcBef>
              <a:spcAft>
                <a:spcPct val="0"/>
              </a:spcAft>
              <a:defRPr>
                <a:solidFill>
                  <a:schemeClr val="tx1"/>
                </a:solidFill>
                <a:latin typeface="Verdana" pitchFamily="34" charset="0"/>
              </a:defRPr>
            </a:lvl8pPr>
            <a:lvl9pPr marL="3959523" indent="-232913" eaLnBrk="0" fontAlgn="base" hangingPunct="0">
              <a:spcBef>
                <a:spcPct val="0"/>
              </a:spcBef>
              <a:spcAft>
                <a:spcPct val="0"/>
              </a:spcAft>
              <a:defRPr>
                <a:solidFill>
                  <a:schemeClr val="tx1"/>
                </a:solidFill>
                <a:latin typeface="Verdana" pitchFamily="34" charset="0"/>
              </a:defRPr>
            </a:lvl9pPr>
          </a:lstStyle>
          <a:p>
            <a:fld id="{688DC59E-947D-48FE-9247-8263B2D13184}" type="slidenum">
              <a:rPr lang="en-US" smtClean="0">
                <a:latin typeface="Arial" charset="0"/>
              </a:rPr>
              <a:pPr/>
              <a:t>11</a:t>
            </a:fld>
            <a:endParaRPr lang="en-US" dirty="0" smtClean="0">
              <a:latin typeface="Arial" charset="0"/>
            </a:endParaRPr>
          </a:p>
        </p:txBody>
      </p:sp>
      <p:sp>
        <p:nvSpPr>
          <p:cNvPr id="30723" name="Rectangle 2"/>
          <p:cNvSpPr>
            <a:spLocks noGrp="1" noRot="1" noChangeAspect="1" noChangeArrowheads="1" noTextEdit="1"/>
          </p:cNvSpPr>
          <p:nvPr>
            <p:ph type="sldImg"/>
          </p:nvPr>
        </p:nvSpPr>
        <p:spPr>
          <a:xfrm>
            <a:off x="2895600" y="527050"/>
            <a:ext cx="3505200" cy="2628900"/>
          </a:xfrm>
          <a:ln/>
        </p:spPr>
      </p:sp>
      <p:sp>
        <p:nvSpPr>
          <p:cNvPr id="30724" name="Rectangle 3"/>
          <p:cNvSpPr>
            <a:spLocks noGrp="1" noChangeArrowheads="1"/>
          </p:cNvSpPr>
          <p:nvPr>
            <p:ph type="body" idx="1"/>
          </p:nvPr>
        </p:nvSpPr>
        <p:spPr>
          <a:xfrm>
            <a:off x="929641" y="3329940"/>
            <a:ext cx="7437120" cy="31530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Update 5/12</a:t>
            </a:r>
          </a:p>
        </p:txBody>
      </p:sp>
    </p:spTree>
    <p:extLst>
      <p:ext uri="{BB962C8B-B14F-4D97-AF65-F5344CB8AC3E}">
        <p14:creationId xmlns:p14="http://schemas.microsoft.com/office/powerpoint/2010/main" val="4216472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56968" indent="-291141">
              <a:defRPr>
                <a:solidFill>
                  <a:schemeClr val="tx1"/>
                </a:solidFill>
                <a:latin typeface="Verdana" pitchFamily="34" charset="0"/>
              </a:defRPr>
            </a:lvl2pPr>
            <a:lvl3pPr marL="1164566" indent="-232913">
              <a:defRPr>
                <a:solidFill>
                  <a:schemeClr val="tx1"/>
                </a:solidFill>
                <a:latin typeface="Verdana" pitchFamily="34" charset="0"/>
              </a:defRPr>
            </a:lvl3pPr>
            <a:lvl4pPr marL="1630392" indent="-232913">
              <a:defRPr>
                <a:solidFill>
                  <a:schemeClr val="tx1"/>
                </a:solidFill>
                <a:latin typeface="Verdana" pitchFamily="34" charset="0"/>
              </a:defRPr>
            </a:lvl4pPr>
            <a:lvl5pPr marL="2096217" indent="-232913">
              <a:defRPr>
                <a:solidFill>
                  <a:schemeClr val="tx1"/>
                </a:solidFill>
                <a:latin typeface="Verdana" pitchFamily="34" charset="0"/>
              </a:defRPr>
            </a:lvl5pPr>
            <a:lvl6pPr marL="2562044" indent="-232913" eaLnBrk="0" fontAlgn="base" hangingPunct="0">
              <a:spcBef>
                <a:spcPct val="0"/>
              </a:spcBef>
              <a:spcAft>
                <a:spcPct val="0"/>
              </a:spcAft>
              <a:defRPr>
                <a:solidFill>
                  <a:schemeClr val="tx1"/>
                </a:solidFill>
                <a:latin typeface="Verdana" pitchFamily="34" charset="0"/>
              </a:defRPr>
            </a:lvl6pPr>
            <a:lvl7pPr marL="3027870" indent="-232913" eaLnBrk="0" fontAlgn="base" hangingPunct="0">
              <a:spcBef>
                <a:spcPct val="0"/>
              </a:spcBef>
              <a:spcAft>
                <a:spcPct val="0"/>
              </a:spcAft>
              <a:defRPr>
                <a:solidFill>
                  <a:schemeClr val="tx1"/>
                </a:solidFill>
                <a:latin typeface="Verdana" pitchFamily="34" charset="0"/>
              </a:defRPr>
            </a:lvl7pPr>
            <a:lvl8pPr marL="3493697" indent="-232913" eaLnBrk="0" fontAlgn="base" hangingPunct="0">
              <a:spcBef>
                <a:spcPct val="0"/>
              </a:spcBef>
              <a:spcAft>
                <a:spcPct val="0"/>
              </a:spcAft>
              <a:defRPr>
                <a:solidFill>
                  <a:schemeClr val="tx1"/>
                </a:solidFill>
                <a:latin typeface="Verdana" pitchFamily="34" charset="0"/>
              </a:defRPr>
            </a:lvl8pPr>
            <a:lvl9pPr marL="3959523" indent="-232913" eaLnBrk="0" fontAlgn="base" hangingPunct="0">
              <a:spcBef>
                <a:spcPct val="0"/>
              </a:spcBef>
              <a:spcAft>
                <a:spcPct val="0"/>
              </a:spcAft>
              <a:defRPr>
                <a:solidFill>
                  <a:schemeClr val="tx1"/>
                </a:solidFill>
                <a:latin typeface="Verdana" pitchFamily="34" charset="0"/>
              </a:defRPr>
            </a:lvl9pPr>
          </a:lstStyle>
          <a:p>
            <a:fld id="{0AC6FF88-E662-47B4-AABE-72B97090AEFA}" type="slidenum">
              <a:rPr lang="en-US" smtClean="0">
                <a:latin typeface="Arial" pitchFamily="34" charset="0"/>
              </a:rPr>
              <a:pPr/>
              <a:t>12</a:t>
            </a:fld>
            <a:endParaRPr lang="en-US" dirty="0" smtClean="0">
              <a:latin typeface="Arial" pitchFamily="34" charset="0"/>
            </a:endParaRPr>
          </a:p>
        </p:txBody>
      </p:sp>
    </p:spTree>
    <p:extLst>
      <p:ext uri="{BB962C8B-B14F-4D97-AF65-F5344CB8AC3E}">
        <p14:creationId xmlns:p14="http://schemas.microsoft.com/office/powerpoint/2010/main" val="100822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56968" indent="-291141">
              <a:defRPr>
                <a:solidFill>
                  <a:schemeClr val="tx1"/>
                </a:solidFill>
                <a:latin typeface="Verdana" pitchFamily="34" charset="0"/>
              </a:defRPr>
            </a:lvl2pPr>
            <a:lvl3pPr marL="1164566" indent="-232913">
              <a:defRPr>
                <a:solidFill>
                  <a:schemeClr val="tx1"/>
                </a:solidFill>
                <a:latin typeface="Verdana" pitchFamily="34" charset="0"/>
              </a:defRPr>
            </a:lvl3pPr>
            <a:lvl4pPr marL="1630392" indent="-232913">
              <a:defRPr>
                <a:solidFill>
                  <a:schemeClr val="tx1"/>
                </a:solidFill>
                <a:latin typeface="Verdana" pitchFamily="34" charset="0"/>
              </a:defRPr>
            </a:lvl4pPr>
            <a:lvl5pPr marL="2096217" indent="-232913">
              <a:defRPr>
                <a:solidFill>
                  <a:schemeClr val="tx1"/>
                </a:solidFill>
                <a:latin typeface="Verdana" pitchFamily="34" charset="0"/>
              </a:defRPr>
            </a:lvl5pPr>
            <a:lvl6pPr marL="2562044" indent="-232913" eaLnBrk="0" fontAlgn="base" hangingPunct="0">
              <a:spcBef>
                <a:spcPct val="0"/>
              </a:spcBef>
              <a:spcAft>
                <a:spcPct val="0"/>
              </a:spcAft>
              <a:defRPr>
                <a:solidFill>
                  <a:schemeClr val="tx1"/>
                </a:solidFill>
                <a:latin typeface="Verdana" pitchFamily="34" charset="0"/>
              </a:defRPr>
            </a:lvl6pPr>
            <a:lvl7pPr marL="3027870" indent="-232913" eaLnBrk="0" fontAlgn="base" hangingPunct="0">
              <a:spcBef>
                <a:spcPct val="0"/>
              </a:spcBef>
              <a:spcAft>
                <a:spcPct val="0"/>
              </a:spcAft>
              <a:defRPr>
                <a:solidFill>
                  <a:schemeClr val="tx1"/>
                </a:solidFill>
                <a:latin typeface="Verdana" pitchFamily="34" charset="0"/>
              </a:defRPr>
            </a:lvl7pPr>
            <a:lvl8pPr marL="3493697" indent="-232913" eaLnBrk="0" fontAlgn="base" hangingPunct="0">
              <a:spcBef>
                <a:spcPct val="0"/>
              </a:spcBef>
              <a:spcAft>
                <a:spcPct val="0"/>
              </a:spcAft>
              <a:defRPr>
                <a:solidFill>
                  <a:schemeClr val="tx1"/>
                </a:solidFill>
                <a:latin typeface="Verdana" pitchFamily="34" charset="0"/>
              </a:defRPr>
            </a:lvl8pPr>
            <a:lvl9pPr marL="3959523" indent="-232913" eaLnBrk="0" fontAlgn="base" hangingPunct="0">
              <a:spcBef>
                <a:spcPct val="0"/>
              </a:spcBef>
              <a:spcAft>
                <a:spcPct val="0"/>
              </a:spcAft>
              <a:defRPr>
                <a:solidFill>
                  <a:schemeClr val="tx1"/>
                </a:solidFill>
                <a:latin typeface="Verdana" pitchFamily="34" charset="0"/>
              </a:defRPr>
            </a:lvl9pPr>
          </a:lstStyle>
          <a:p>
            <a:fld id="{F0EF3BB1-4688-442B-A958-CB92D190C617}" type="slidenum">
              <a:rPr lang="en-US" smtClean="0">
                <a:latin typeface="Arial" charset="0"/>
              </a:rPr>
              <a:pPr/>
              <a:t>13</a:t>
            </a:fld>
            <a:endParaRPr lang="en-US" dirty="0" smtClean="0">
              <a:latin typeface="Arial" charset="0"/>
            </a:endParaRPr>
          </a:p>
        </p:txBody>
      </p:sp>
    </p:spTree>
    <p:extLst>
      <p:ext uri="{BB962C8B-B14F-4D97-AF65-F5344CB8AC3E}">
        <p14:creationId xmlns:p14="http://schemas.microsoft.com/office/powerpoint/2010/main" val="2730861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legislation</a:t>
            </a:r>
            <a:r>
              <a:rPr lang="en-US" baseline="0" dirty="0" smtClean="0"/>
              <a:t> requires that the person filing the petition be a likely beneficiary of the duty suspension or reduction. A likely beneficiary is someone who is likely to use, or directly benefit from the use of, the article that is the subject of the petition. In general, a likely beneficiary is the importer of record or a manufacturer that used the imported article.</a:t>
            </a:r>
            <a:endParaRPr lang="en-US" dirty="0"/>
          </a:p>
        </p:txBody>
      </p:sp>
      <p:sp>
        <p:nvSpPr>
          <p:cNvPr id="4" name="Slide Number Placeholder 3"/>
          <p:cNvSpPr>
            <a:spLocks noGrp="1"/>
          </p:cNvSpPr>
          <p:nvPr>
            <p:ph type="sldNum" sz="quarter" idx="10"/>
          </p:nvPr>
        </p:nvSpPr>
        <p:spPr/>
        <p:txBody>
          <a:bodyPr/>
          <a:lstStyle/>
          <a:p>
            <a:fld id="{AD6C4242-10AF-4D91-B989-E6ECADC12DFB}" type="slidenum">
              <a:rPr lang="en-US" smtClean="0"/>
              <a:t>24</a:t>
            </a:fld>
            <a:endParaRPr lang="en-US"/>
          </a:p>
        </p:txBody>
      </p:sp>
    </p:spTree>
    <p:extLst>
      <p:ext uri="{BB962C8B-B14F-4D97-AF65-F5344CB8AC3E}">
        <p14:creationId xmlns:p14="http://schemas.microsoft.com/office/powerpoint/2010/main" val="1501044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requirement for duty</a:t>
            </a:r>
            <a:r>
              <a:rPr lang="en-US" baseline="0" dirty="0" smtClean="0"/>
              <a:t> suspensions and reductions are similar to what they were under the old MTB system, so if you’ve been involved in MTBs in the past you will be familiar with these requirements. First, if there is a domestic producer of the product who objects to the petition, it would not be recommended to Congress. Second, the revenue loss each year must be less than $500,000. If a full duty suspension for your product would cause the revenue loss to be greater than $500,000 per year, you could request a duty reduction rather than a full suspension of the duty to get under the $500,000 limit. The petitioner must also certify that the duty suspension is available to all importers. So if the product is covered by a patent or other intellectual property so that only the petitioner or its licensees can import the product, the petitioner couldn’t certify that the duty suspension would be available to all importers. You must also be able to describe your product in a way that a Customs officer can clearly tell that the product you are importing is the product described in the temporary duty suspension provision.  The article description should describe the physical characteristics of the product at the time of importation and avoid specifying what the product will be used for after importation. </a:t>
            </a:r>
            <a:endParaRPr lang="en-US" dirty="0"/>
          </a:p>
        </p:txBody>
      </p:sp>
      <p:sp>
        <p:nvSpPr>
          <p:cNvPr id="4" name="Slide Number Placeholder 3"/>
          <p:cNvSpPr>
            <a:spLocks noGrp="1"/>
          </p:cNvSpPr>
          <p:nvPr>
            <p:ph type="sldNum" sz="quarter" idx="10"/>
          </p:nvPr>
        </p:nvSpPr>
        <p:spPr/>
        <p:txBody>
          <a:bodyPr/>
          <a:lstStyle/>
          <a:p>
            <a:fld id="{AD6C4242-10AF-4D91-B989-E6ECADC12DFB}" type="slidenum">
              <a:rPr lang="en-US" smtClean="0"/>
              <a:t>25</a:t>
            </a:fld>
            <a:endParaRPr lang="en-US"/>
          </a:p>
        </p:txBody>
      </p:sp>
    </p:spTree>
    <p:extLst>
      <p:ext uri="{BB962C8B-B14F-4D97-AF65-F5344CB8AC3E}">
        <p14:creationId xmlns:p14="http://schemas.microsoft.com/office/powerpoint/2010/main" val="953438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dirty="0"/>
            </a:p>
          </p:txBody>
        </p:sp>
        <p:sp>
          <p:nvSpPr>
            <p:cNvPr id="12" name="Freeform 23"/>
            <p:cNvSpPr>
              <a:spLocks/>
            </p:cNvSpPr>
            <p:nvPr/>
          </p:nvSpPr>
          <p:spPr bwMode="hidden">
            <a:xfrm>
              <a:off x="5041" y="0"/>
              <a:ext cx="719" cy="845"/>
            </a:xfrm>
            <a:custGeom>
              <a:avLst/>
              <a:gdLst>
                <a:gd name="T0" fmla="*/ 761 w 717"/>
                <a:gd name="T1" fmla="*/ 845 h 845"/>
                <a:gd name="T2" fmla="*/ 761 w 717"/>
                <a:gd name="T3" fmla="*/ 821 h 845"/>
                <a:gd name="T4" fmla="*/ 618 w 717"/>
                <a:gd name="T5" fmla="*/ 605 h 845"/>
                <a:gd name="T6" fmla="*/ 428 w 717"/>
                <a:gd name="T7" fmla="*/ 396 h 845"/>
                <a:gd name="T8" fmla="*/ 243 w 717"/>
                <a:gd name="T9" fmla="*/ 192 h 845"/>
                <a:gd name="T10" fmla="*/ 17 w 717"/>
                <a:gd name="T11" fmla="*/ 0 h 845"/>
                <a:gd name="T12" fmla="*/ 0 w 717"/>
                <a:gd name="T13" fmla="*/ 0 h 845"/>
                <a:gd name="T14" fmla="*/ 231 w 717"/>
                <a:gd name="T15" fmla="*/ 198 h 845"/>
                <a:gd name="T16" fmla="*/ 422 w 717"/>
                <a:gd name="T17" fmla="*/ 408 h 845"/>
                <a:gd name="T18" fmla="*/ 612 w 717"/>
                <a:gd name="T19" fmla="*/ 623 h 845"/>
                <a:gd name="T20" fmla="*/ 761 w 717"/>
                <a:gd name="T21" fmla="*/ 845 h 845"/>
                <a:gd name="T22" fmla="*/ 76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headEnd/>
              <a:tailEnd/>
            </a:ln>
          </p:spPr>
          <p:txBody>
            <a:bodyPr/>
            <a:lstStyle/>
            <a:p>
              <a:pPr>
                <a:defRPr/>
              </a:pPr>
              <a:endParaRPr lang="en-US" dirty="0"/>
            </a:p>
          </p:txBody>
        </p:sp>
        <p:sp>
          <p:nvSpPr>
            <p:cNvPr id="13" name="Freeform 24"/>
            <p:cNvSpPr>
              <a:spLocks/>
            </p:cNvSpPr>
            <p:nvPr/>
          </p:nvSpPr>
          <p:spPr bwMode="hidden">
            <a:xfrm>
              <a:off x="5352" y="0"/>
              <a:ext cx="408" cy="414"/>
            </a:xfrm>
            <a:custGeom>
              <a:avLst/>
              <a:gdLst>
                <a:gd name="T0" fmla="*/ 429 w 407"/>
                <a:gd name="T1" fmla="*/ 414 h 414"/>
                <a:gd name="T2" fmla="*/ 429 w 407"/>
                <a:gd name="T3" fmla="*/ 396 h 414"/>
                <a:gd name="T4" fmla="*/ 244 w 407"/>
                <a:gd name="T5" fmla="*/ 192 h 414"/>
                <a:gd name="T6" fmla="*/ 12 w 407"/>
                <a:gd name="T7" fmla="*/ 0 h 414"/>
                <a:gd name="T8" fmla="*/ 0 w 407"/>
                <a:gd name="T9" fmla="*/ 0 h 414"/>
                <a:gd name="T10" fmla="*/ 108 w 407"/>
                <a:gd name="T11" fmla="*/ 102 h 414"/>
                <a:gd name="T12" fmla="*/ 238 w 407"/>
                <a:gd name="T13" fmla="*/ 204 h 414"/>
                <a:gd name="T14" fmla="*/ 429 w 407"/>
                <a:gd name="T15" fmla="*/ 414 h 414"/>
                <a:gd name="T16" fmla="*/ 429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headEnd/>
              <a:tailEnd/>
            </a:ln>
          </p:spPr>
          <p:txBody>
            <a:bodyPr/>
            <a:lstStyle/>
            <a:p>
              <a:pPr>
                <a:defRPr/>
              </a:pPr>
              <a:endParaRPr lang="en-US" dirty="0"/>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dirty="0"/>
            </a:p>
          </p:txBody>
        </p:sp>
        <p:sp>
          <p:nvSpPr>
            <p:cNvPr id="15" name="Freeform 26"/>
            <p:cNvSpPr>
              <a:spLocks/>
            </p:cNvSpPr>
            <p:nvPr/>
          </p:nvSpPr>
          <p:spPr bwMode="hidden">
            <a:xfrm>
              <a:off x="6" y="0"/>
              <a:ext cx="588" cy="599"/>
            </a:xfrm>
            <a:custGeom>
              <a:avLst/>
              <a:gdLst>
                <a:gd name="T0" fmla="*/ 630 w 586"/>
                <a:gd name="T1" fmla="*/ 0 h 599"/>
                <a:gd name="T2" fmla="*/ 612 w 586"/>
                <a:gd name="T3" fmla="*/ 0 h 599"/>
                <a:gd name="T4" fmla="*/ 429 w 586"/>
                <a:gd name="T5" fmla="*/ 132 h 599"/>
                <a:gd name="T6" fmla="*/ 279 w 586"/>
                <a:gd name="T7" fmla="*/ 270 h 599"/>
                <a:gd name="T8" fmla="*/ 120 w 586"/>
                <a:gd name="T9" fmla="*/ 420 h 599"/>
                <a:gd name="T10" fmla="*/ 0 w 586"/>
                <a:gd name="T11" fmla="*/ 575 h 599"/>
                <a:gd name="T12" fmla="*/ 0 w 586"/>
                <a:gd name="T13" fmla="*/ 599 h 599"/>
                <a:gd name="T14" fmla="*/ 120 w 586"/>
                <a:gd name="T15" fmla="*/ 432 h 599"/>
                <a:gd name="T16" fmla="*/ 279 w 586"/>
                <a:gd name="T17" fmla="*/ 282 h 599"/>
                <a:gd name="T18" fmla="*/ 435 w 586"/>
                <a:gd name="T19" fmla="*/ 138 h 599"/>
                <a:gd name="T20" fmla="*/ 630 w 586"/>
                <a:gd name="T21" fmla="*/ 0 h 599"/>
                <a:gd name="T22" fmla="*/ 63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headEnd/>
              <a:tailEnd/>
            </a:ln>
          </p:spPr>
          <p:txBody>
            <a:bodyPr/>
            <a:lstStyle/>
            <a:p>
              <a:pPr>
                <a:defRPr/>
              </a:pPr>
              <a:endParaRPr lang="en-US" dirty="0"/>
            </a:p>
          </p:txBody>
        </p:sp>
        <p:sp>
          <p:nvSpPr>
            <p:cNvPr id="16" name="Freeform 27"/>
            <p:cNvSpPr>
              <a:spLocks/>
            </p:cNvSpPr>
            <p:nvPr/>
          </p:nvSpPr>
          <p:spPr bwMode="hidden">
            <a:xfrm>
              <a:off x="6" y="0"/>
              <a:ext cx="270" cy="252"/>
            </a:xfrm>
            <a:custGeom>
              <a:avLst/>
              <a:gdLst>
                <a:gd name="T0" fmla="*/ 291 w 269"/>
                <a:gd name="T1" fmla="*/ 0 h 252"/>
                <a:gd name="T2" fmla="*/ 273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91 w 269"/>
                <a:gd name="T15" fmla="*/ 0 h 252"/>
                <a:gd name="T16" fmla="*/ 291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headEnd/>
              <a:tailEnd/>
            </a:ln>
          </p:spPr>
          <p:txBody>
            <a:bodyPr/>
            <a:lstStyle/>
            <a:p>
              <a:pPr>
                <a:defRPr/>
              </a:pPr>
              <a:endParaRPr lang="en-US" dirty="0"/>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p:spPr>
          <p:txBody>
            <a:bodyPr/>
            <a:lstStyle/>
            <a:p>
              <a:pPr>
                <a:defRPr/>
              </a:pPr>
              <a:endParaRPr lang="en-US" dirty="0"/>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p:spPr>
          <p:txBody>
            <a:bodyPr/>
            <a:lstStyle/>
            <a:p>
              <a:pPr>
                <a:defRPr/>
              </a:pPr>
              <a:endParaRPr lang="en-US" dirty="0"/>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p:spPr>
          <p:txBody>
            <a:bodyPr/>
            <a:lstStyle/>
            <a:p>
              <a:pPr>
                <a:defRPr/>
              </a:pPr>
              <a:endParaRPr lang="en-US" dirty="0"/>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p:spPr>
            <p:txBody>
              <a:bodyPr/>
              <a:lstStyle/>
              <a:p>
                <a:pPr>
                  <a:defRPr/>
                </a:pPr>
                <a:endParaRPr lang="en-US" dirty="0"/>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p:spPr>
            <p:txBody>
              <a:bodyPr/>
              <a:lstStyle/>
              <a:p>
                <a:pPr>
                  <a:defRPr/>
                </a:pPr>
                <a:endParaRPr lang="en-US" dirty="0"/>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p:spPr>
            <p:txBody>
              <a:bodyPr/>
              <a:lstStyle/>
              <a:p>
                <a:pPr>
                  <a:defRPr/>
                </a:pPr>
                <a:endParaRPr lang="en-US" dirty="0"/>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p:spPr>
            <p:txBody>
              <a:bodyPr/>
              <a:lstStyle/>
              <a:p>
                <a:pPr>
                  <a:defRPr/>
                </a:pPr>
                <a:endParaRPr lang="en-US" dirty="0"/>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p:spPr>
            <p:txBody>
              <a:bodyPr/>
              <a:lstStyle/>
              <a:p>
                <a:pPr>
                  <a:defRPr/>
                </a:pPr>
                <a:endParaRPr lang="en-US" dirty="0"/>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p:spPr>
          <p:txBody>
            <a:bodyPr/>
            <a:lstStyle/>
            <a:p>
              <a:pPr>
                <a:defRPr/>
              </a:pPr>
              <a:endParaRPr lang="en-US" dirty="0"/>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p:spPr>
          <p:txBody>
            <a:bodyPr/>
            <a:lstStyle/>
            <a:p>
              <a:pPr>
                <a:defRPr/>
              </a:pPr>
              <a:endParaRPr lang="en-US" dirty="0"/>
            </a:p>
          </p:txBody>
        </p:sp>
      </p:grpSp>
      <p:sp>
        <p:nvSpPr>
          <p:cNvPr id="25639"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2564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dirty="0"/>
          </a:p>
        </p:txBody>
      </p:sp>
      <p:sp>
        <p:nvSpPr>
          <p:cNvPr id="42" name="Rectangle 42"/>
          <p:cNvSpPr>
            <a:spLocks noGrp="1" noChangeArrowheads="1"/>
          </p:cNvSpPr>
          <p:nvPr>
            <p:ph type="ftr" sz="quarter" idx="11"/>
          </p:nvPr>
        </p:nvSpPr>
        <p:spPr/>
        <p:txBody>
          <a:bodyPr/>
          <a:lstStyle>
            <a:lvl1pPr>
              <a:defRPr/>
            </a:lvl1pPr>
          </a:lstStyle>
          <a:p>
            <a:pPr>
              <a:defRPr/>
            </a:pPr>
            <a:endParaRPr lang="en-US" dirty="0"/>
          </a:p>
        </p:txBody>
      </p:sp>
      <p:sp>
        <p:nvSpPr>
          <p:cNvPr id="43" name="Rectangle 43"/>
          <p:cNvSpPr>
            <a:spLocks noGrp="1" noChangeArrowheads="1"/>
          </p:cNvSpPr>
          <p:nvPr>
            <p:ph type="sldNum" sz="quarter" idx="12"/>
          </p:nvPr>
        </p:nvSpPr>
        <p:spPr/>
        <p:txBody>
          <a:bodyPr/>
          <a:lstStyle>
            <a:lvl1pPr>
              <a:defRPr/>
            </a:lvl1pPr>
          </a:lstStyle>
          <a:p>
            <a:pPr>
              <a:defRPr/>
            </a:pPr>
            <a:fld id="{862A8583-378E-4F91-BAA6-C35B5C77D95D}" type="slidenum">
              <a:rPr lang="en-US"/>
              <a:pPr>
                <a:defRPr/>
              </a:pPr>
              <a:t>‹#›</a:t>
            </a:fld>
            <a:endParaRPr lang="en-US" dirty="0"/>
          </a:p>
        </p:txBody>
      </p:sp>
    </p:spTree>
    <p:extLst>
      <p:ext uri="{BB962C8B-B14F-4D97-AF65-F5344CB8AC3E}">
        <p14:creationId xmlns:p14="http://schemas.microsoft.com/office/powerpoint/2010/main" val="2787225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2"/>
          <p:cNvSpPr>
            <a:spLocks noGrp="1" noChangeArrowheads="1"/>
          </p:cNvSpPr>
          <p:nvPr>
            <p:ph type="sldNum" sz="quarter" idx="12"/>
          </p:nvPr>
        </p:nvSpPr>
        <p:spPr>
          <a:ln/>
        </p:spPr>
        <p:txBody>
          <a:bodyPr/>
          <a:lstStyle>
            <a:lvl1pPr>
              <a:defRPr/>
            </a:lvl1pPr>
          </a:lstStyle>
          <a:p>
            <a:pPr>
              <a:defRPr/>
            </a:pPr>
            <a:fld id="{879B1CA1-56C1-4279-BA1B-2C67AFA0CDFC}" type="slidenum">
              <a:rPr lang="en-US"/>
              <a:pPr>
                <a:defRPr/>
              </a:pPr>
              <a:t>‹#›</a:t>
            </a:fld>
            <a:endParaRPr lang="en-US" dirty="0"/>
          </a:p>
        </p:txBody>
      </p:sp>
    </p:spTree>
    <p:extLst>
      <p:ext uri="{BB962C8B-B14F-4D97-AF65-F5344CB8AC3E}">
        <p14:creationId xmlns:p14="http://schemas.microsoft.com/office/powerpoint/2010/main" val="296062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2"/>
          <p:cNvSpPr>
            <a:spLocks noGrp="1" noChangeArrowheads="1"/>
          </p:cNvSpPr>
          <p:nvPr>
            <p:ph type="sldNum" sz="quarter" idx="12"/>
          </p:nvPr>
        </p:nvSpPr>
        <p:spPr>
          <a:ln/>
        </p:spPr>
        <p:txBody>
          <a:bodyPr/>
          <a:lstStyle>
            <a:lvl1pPr>
              <a:defRPr/>
            </a:lvl1pPr>
          </a:lstStyle>
          <a:p>
            <a:pPr>
              <a:defRPr/>
            </a:pPr>
            <a:fld id="{87802502-70BA-48F4-8168-BB8F7B371C5B}" type="slidenum">
              <a:rPr lang="en-US"/>
              <a:pPr>
                <a:defRPr/>
              </a:pPr>
              <a:t>‹#›</a:t>
            </a:fld>
            <a:endParaRPr lang="en-US" dirty="0"/>
          </a:p>
        </p:txBody>
      </p:sp>
    </p:spTree>
    <p:extLst>
      <p:ext uri="{BB962C8B-B14F-4D97-AF65-F5344CB8AC3E}">
        <p14:creationId xmlns:p14="http://schemas.microsoft.com/office/powerpoint/2010/main" val="2107074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dirty="0"/>
          </a:p>
        </p:txBody>
      </p:sp>
      <p:sp>
        <p:nvSpPr>
          <p:cNvPr id="6"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2"/>
          <p:cNvSpPr>
            <a:spLocks noGrp="1" noChangeArrowheads="1"/>
          </p:cNvSpPr>
          <p:nvPr>
            <p:ph type="sldNum" sz="quarter" idx="12"/>
          </p:nvPr>
        </p:nvSpPr>
        <p:spPr>
          <a:ln/>
        </p:spPr>
        <p:txBody>
          <a:bodyPr/>
          <a:lstStyle>
            <a:lvl1pPr>
              <a:defRPr/>
            </a:lvl1pPr>
          </a:lstStyle>
          <a:p>
            <a:pPr>
              <a:defRPr/>
            </a:pPr>
            <a:fld id="{8182BCEC-A5D6-4778-89F8-C8C763ECA78A}" type="slidenum">
              <a:rPr lang="en-US"/>
              <a:pPr>
                <a:defRPr/>
              </a:pPr>
              <a:t>‹#›</a:t>
            </a:fld>
            <a:endParaRPr lang="en-US" dirty="0"/>
          </a:p>
        </p:txBody>
      </p:sp>
    </p:spTree>
    <p:extLst>
      <p:ext uri="{BB962C8B-B14F-4D97-AF65-F5344CB8AC3E}">
        <p14:creationId xmlns:p14="http://schemas.microsoft.com/office/powerpoint/2010/main" val="4152767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2"/>
          <p:cNvSpPr>
            <a:spLocks noGrp="1" noChangeArrowheads="1"/>
          </p:cNvSpPr>
          <p:nvPr>
            <p:ph type="sldNum" sz="quarter" idx="12"/>
          </p:nvPr>
        </p:nvSpPr>
        <p:spPr>
          <a:ln/>
        </p:spPr>
        <p:txBody>
          <a:bodyPr/>
          <a:lstStyle>
            <a:lvl1pPr>
              <a:defRPr/>
            </a:lvl1pPr>
          </a:lstStyle>
          <a:p>
            <a:pPr>
              <a:defRPr/>
            </a:pPr>
            <a:fld id="{D4A85520-7125-4DC1-BC85-9E19056E2930}" type="slidenum">
              <a:rPr lang="en-US"/>
              <a:pPr>
                <a:defRPr/>
              </a:pPr>
              <a:t>‹#›</a:t>
            </a:fld>
            <a:endParaRPr lang="en-US" dirty="0"/>
          </a:p>
        </p:txBody>
      </p:sp>
    </p:spTree>
    <p:extLst>
      <p:ext uri="{BB962C8B-B14F-4D97-AF65-F5344CB8AC3E}">
        <p14:creationId xmlns:p14="http://schemas.microsoft.com/office/powerpoint/2010/main" val="323193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2"/>
          <p:cNvSpPr>
            <a:spLocks noGrp="1" noChangeArrowheads="1"/>
          </p:cNvSpPr>
          <p:nvPr>
            <p:ph type="sldNum" sz="quarter" idx="12"/>
          </p:nvPr>
        </p:nvSpPr>
        <p:spPr>
          <a:ln/>
        </p:spPr>
        <p:txBody>
          <a:bodyPr/>
          <a:lstStyle>
            <a:lvl1pPr>
              <a:defRPr/>
            </a:lvl1pPr>
          </a:lstStyle>
          <a:p>
            <a:pPr>
              <a:defRPr/>
            </a:pPr>
            <a:fld id="{7F554509-E60A-404A-AB30-B3E1468C2AEB}" type="slidenum">
              <a:rPr lang="en-US"/>
              <a:pPr>
                <a:defRPr/>
              </a:pPr>
              <a:t>‹#›</a:t>
            </a:fld>
            <a:endParaRPr lang="en-US" dirty="0"/>
          </a:p>
        </p:txBody>
      </p:sp>
    </p:spTree>
    <p:extLst>
      <p:ext uri="{BB962C8B-B14F-4D97-AF65-F5344CB8AC3E}">
        <p14:creationId xmlns:p14="http://schemas.microsoft.com/office/powerpoint/2010/main" val="1241897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dirty="0"/>
          </a:p>
        </p:txBody>
      </p:sp>
      <p:sp>
        <p:nvSpPr>
          <p:cNvPr id="6"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2"/>
          <p:cNvSpPr>
            <a:spLocks noGrp="1" noChangeArrowheads="1"/>
          </p:cNvSpPr>
          <p:nvPr>
            <p:ph type="sldNum" sz="quarter" idx="12"/>
          </p:nvPr>
        </p:nvSpPr>
        <p:spPr>
          <a:ln/>
        </p:spPr>
        <p:txBody>
          <a:bodyPr/>
          <a:lstStyle>
            <a:lvl1pPr>
              <a:defRPr/>
            </a:lvl1pPr>
          </a:lstStyle>
          <a:p>
            <a:pPr>
              <a:defRPr/>
            </a:pPr>
            <a:fld id="{D8ADC248-FFC4-4C04-A208-0CB0F80839E1}" type="slidenum">
              <a:rPr lang="en-US"/>
              <a:pPr>
                <a:defRPr/>
              </a:pPr>
              <a:t>‹#›</a:t>
            </a:fld>
            <a:endParaRPr lang="en-US" dirty="0"/>
          </a:p>
        </p:txBody>
      </p:sp>
    </p:spTree>
    <p:extLst>
      <p:ext uri="{BB962C8B-B14F-4D97-AF65-F5344CB8AC3E}">
        <p14:creationId xmlns:p14="http://schemas.microsoft.com/office/powerpoint/2010/main" val="3144001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dirty="0"/>
          </a:p>
        </p:txBody>
      </p:sp>
      <p:sp>
        <p:nvSpPr>
          <p:cNvPr id="8"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2"/>
          <p:cNvSpPr>
            <a:spLocks noGrp="1" noChangeArrowheads="1"/>
          </p:cNvSpPr>
          <p:nvPr>
            <p:ph type="sldNum" sz="quarter" idx="12"/>
          </p:nvPr>
        </p:nvSpPr>
        <p:spPr>
          <a:ln/>
        </p:spPr>
        <p:txBody>
          <a:bodyPr/>
          <a:lstStyle>
            <a:lvl1pPr>
              <a:defRPr/>
            </a:lvl1pPr>
          </a:lstStyle>
          <a:p>
            <a:pPr>
              <a:defRPr/>
            </a:pPr>
            <a:fld id="{6446A22A-2FBB-484B-9ECA-62862B49C993}" type="slidenum">
              <a:rPr lang="en-US"/>
              <a:pPr>
                <a:defRPr/>
              </a:pPr>
              <a:t>‹#›</a:t>
            </a:fld>
            <a:endParaRPr lang="en-US" dirty="0"/>
          </a:p>
        </p:txBody>
      </p:sp>
    </p:spTree>
    <p:extLst>
      <p:ext uri="{BB962C8B-B14F-4D97-AF65-F5344CB8AC3E}">
        <p14:creationId xmlns:p14="http://schemas.microsoft.com/office/powerpoint/2010/main" val="2113601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dirty="0"/>
          </a:p>
        </p:txBody>
      </p:sp>
      <p:sp>
        <p:nvSpPr>
          <p:cNvPr id="4"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2"/>
          <p:cNvSpPr>
            <a:spLocks noGrp="1" noChangeArrowheads="1"/>
          </p:cNvSpPr>
          <p:nvPr>
            <p:ph type="sldNum" sz="quarter" idx="12"/>
          </p:nvPr>
        </p:nvSpPr>
        <p:spPr>
          <a:ln/>
        </p:spPr>
        <p:txBody>
          <a:bodyPr/>
          <a:lstStyle>
            <a:lvl1pPr>
              <a:defRPr/>
            </a:lvl1pPr>
          </a:lstStyle>
          <a:p>
            <a:pPr>
              <a:defRPr/>
            </a:pPr>
            <a:fld id="{6753F4A6-8500-413D-A491-75DD3A814CCB}" type="slidenum">
              <a:rPr lang="en-US"/>
              <a:pPr>
                <a:defRPr/>
              </a:pPr>
              <a:t>‹#›</a:t>
            </a:fld>
            <a:endParaRPr lang="en-US" dirty="0"/>
          </a:p>
        </p:txBody>
      </p:sp>
    </p:spTree>
    <p:extLst>
      <p:ext uri="{BB962C8B-B14F-4D97-AF65-F5344CB8AC3E}">
        <p14:creationId xmlns:p14="http://schemas.microsoft.com/office/powerpoint/2010/main" val="4280211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dirty="0"/>
          </a:p>
        </p:txBody>
      </p:sp>
      <p:sp>
        <p:nvSpPr>
          <p:cNvPr id="3"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2"/>
          <p:cNvSpPr>
            <a:spLocks noGrp="1" noChangeArrowheads="1"/>
          </p:cNvSpPr>
          <p:nvPr>
            <p:ph type="sldNum" sz="quarter" idx="12"/>
          </p:nvPr>
        </p:nvSpPr>
        <p:spPr>
          <a:ln/>
        </p:spPr>
        <p:txBody>
          <a:bodyPr/>
          <a:lstStyle>
            <a:lvl1pPr>
              <a:defRPr/>
            </a:lvl1pPr>
          </a:lstStyle>
          <a:p>
            <a:pPr>
              <a:defRPr/>
            </a:pPr>
            <a:fld id="{F206A395-3B11-42DA-9D24-28AEFE504A7D}" type="slidenum">
              <a:rPr lang="en-US"/>
              <a:pPr>
                <a:defRPr/>
              </a:pPr>
              <a:t>‹#›</a:t>
            </a:fld>
            <a:endParaRPr lang="en-US" dirty="0"/>
          </a:p>
        </p:txBody>
      </p:sp>
    </p:spTree>
    <p:extLst>
      <p:ext uri="{BB962C8B-B14F-4D97-AF65-F5344CB8AC3E}">
        <p14:creationId xmlns:p14="http://schemas.microsoft.com/office/powerpoint/2010/main" val="3878978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dirty="0"/>
          </a:p>
        </p:txBody>
      </p:sp>
      <p:sp>
        <p:nvSpPr>
          <p:cNvPr id="6"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2"/>
          <p:cNvSpPr>
            <a:spLocks noGrp="1" noChangeArrowheads="1"/>
          </p:cNvSpPr>
          <p:nvPr>
            <p:ph type="sldNum" sz="quarter" idx="12"/>
          </p:nvPr>
        </p:nvSpPr>
        <p:spPr>
          <a:ln/>
        </p:spPr>
        <p:txBody>
          <a:bodyPr/>
          <a:lstStyle>
            <a:lvl1pPr>
              <a:defRPr/>
            </a:lvl1pPr>
          </a:lstStyle>
          <a:p>
            <a:pPr>
              <a:defRPr/>
            </a:pPr>
            <a:fld id="{00B67EF7-F130-4BF6-A112-1CAA335C7B5C}" type="slidenum">
              <a:rPr lang="en-US"/>
              <a:pPr>
                <a:defRPr/>
              </a:pPr>
              <a:t>‹#›</a:t>
            </a:fld>
            <a:endParaRPr lang="en-US" dirty="0"/>
          </a:p>
        </p:txBody>
      </p:sp>
    </p:spTree>
    <p:extLst>
      <p:ext uri="{BB962C8B-B14F-4D97-AF65-F5344CB8AC3E}">
        <p14:creationId xmlns:p14="http://schemas.microsoft.com/office/powerpoint/2010/main" val="378387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dirty="0"/>
          </a:p>
        </p:txBody>
      </p:sp>
      <p:sp>
        <p:nvSpPr>
          <p:cNvPr id="6"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2"/>
          <p:cNvSpPr>
            <a:spLocks noGrp="1" noChangeArrowheads="1"/>
          </p:cNvSpPr>
          <p:nvPr>
            <p:ph type="sldNum" sz="quarter" idx="12"/>
          </p:nvPr>
        </p:nvSpPr>
        <p:spPr>
          <a:ln/>
        </p:spPr>
        <p:txBody>
          <a:bodyPr/>
          <a:lstStyle>
            <a:lvl1pPr>
              <a:defRPr/>
            </a:lvl1pPr>
          </a:lstStyle>
          <a:p>
            <a:pPr>
              <a:defRPr/>
            </a:pPr>
            <a:fld id="{177AFB7E-6BB5-47C5-8C22-CBF94B46C60E}" type="slidenum">
              <a:rPr lang="en-US"/>
              <a:pPr>
                <a:defRPr/>
              </a:pPr>
              <a:t>‹#›</a:t>
            </a:fld>
            <a:endParaRPr lang="en-US" dirty="0"/>
          </a:p>
        </p:txBody>
      </p:sp>
    </p:spTree>
    <p:extLst>
      <p:ext uri="{BB962C8B-B14F-4D97-AF65-F5344CB8AC3E}">
        <p14:creationId xmlns:p14="http://schemas.microsoft.com/office/powerpoint/2010/main" val="3962962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1588" y="0"/>
            <a:ext cx="9148762" cy="6851650"/>
            <a:chOff x="1" y="0"/>
            <a:chExt cx="5763" cy="4316"/>
          </a:xfrm>
        </p:grpSpPr>
        <p:sp>
          <p:nvSpPr>
            <p:cNvPr id="2457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sp>
          <p:nvSpPr>
            <p:cNvPr id="2458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sp>
          <p:nvSpPr>
            <p:cNvPr id="2458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grpSp>
          <p:nvGrpSpPr>
            <p:cNvPr id="5131" name="Group 6"/>
            <p:cNvGrpSpPr>
              <a:grpSpLocks/>
            </p:cNvGrpSpPr>
            <p:nvPr/>
          </p:nvGrpSpPr>
          <p:grpSpPr bwMode="auto">
            <a:xfrm>
              <a:off x="288" y="0"/>
              <a:ext cx="5098" cy="4316"/>
              <a:chOff x="288" y="0"/>
              <a:chExt cx="5098" cy="4316"/>
            </a:xfrm>
          </p:grpSpPr>
          <p:sp>
            <p:nvSpPr>
              <p:cNvPr id="24583"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24584"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24585"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24586"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24587"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24588"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24589"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24590"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24591"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24592"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24593"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24594"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sp>
            <p:nvSpPr>
              <p:cNvPr id="24595"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dirty="0"/>
              </a:p>
            </p:txBody>
          </p:sp>
        </p:grpSp>
        <p:sp>
          <p:nvSpPr>
            <p:cNvPr id="2459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sp>
          <p:nvSpPr>
            <p:cNvPr id="2459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dirty="0"/>
            </a:p>
          </p:txBody>
        </p:sp>
        <p:sp>
          <p:nvSpPr>
            <p:cNvPr id="2459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dirty="0"/>
            </a:p>
          </p:txBody>
        </p:sp>
        <p:sp>
          <p:nvSpPr>
            <p:cNvPr id="1039" name="Freeform 23"/>
            <p:cNvSpPr>
              <a:spLocks/>
            </p:cNvSpPr>
            <p:nvPr/>
          </p:nvSpPr>
          <p:spPr bwMode="hidden">
            <a:xfrm>
              <a:off x="5041" y="0"/>
              <a:ext cx="719" cy="845"/>
            </a:xfrm>
            <a:custGeom>
              <a:avLst/>
              <a:gdLst>
                <a:gd name="T0" fmla="*/ 761 w 717"/>
                <a:gd name="T1" fmla="*/ 845 h 845"/>
                <a:gd name="T2" fmla="*/ 761 w 717"/>
                <a:gd name="T3" fmla="*/ 821 h 845"/>
                <a:gd name="T4" fmla="*/ 618 w 717"/>
                <a:gd name="T5" fmla="*/ 605 h 845"/>
                <a:gd name="T6" fmla="*/ 428 w 717"/>
                <a:gd name="T7" fmla="*/ 396 h 845"/>
                <a:gd name="T8" fmla="*/ 243 w 717"/>
                <a:gd name="T9" fmla="*/ 192 h 845"/>
                <a:gd name="T10" fmla="*/ 17 w 717"/>
                <a:gd name="T11" fmla="*/ 0 h 845"/>
                <a:gd name="T12" fmla="*/ 0 w 717"/>
                <a:gd name="T13" fmla="*/ 0 h 845"/>
                <a:gd name="T14" fmla="*/ 231 w 717"/>
                <a:gd name="T15" fmla="*/ 198 h 845"/>
                <a:gd name="T16" fmla="*/ 422 w 717"/>
                <a:gd name="T17" fmla="*/ 408 h 845"/>
                <a:gd name="T18" fmla="*/ 612 w 717"/>
                <a:gd name="T19" fmla="*/ 623 h 845"/>
                <a:gd name="T20" fmla="*/ 761 w 717"/>
                <a:gd name="T21" fmla="*/ 845 h 845"/>
                <a:gd name="T22" fmla="*/ 76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headEnd/>
              <a:tailEnd/>
            </a:ln>
          </p:spPr>
          <p:txBody>
            <a:bodyPr/>
            <a:lstStyle/>
            <a:p>
              <a:pPr>
                <a:defRPr/>
              </a:pPr>
              <a:endParaRPr lang="en-US" dirty="0"/>
            </a:p>
          </p:txBody>
        </p:sp>
        <p:sp>
          <p:nvSpPr>
            <p:cNvPr id="1040" name="Freeform 24"/>
            <p:cNvSpPr>
              <a:spLocks/>
            </p:cNvSpPr>
            <p:nvPr/>
          </p:nvSpPr>
          <p:spPr bwMode="hidden">
            <a:xfrm>
              <a:off x="5352" y="0"/>
              <a:ext cx="408" cy="414"/>
            </a:xfrm>
            <a:custGeom>
              <a:avLst/>
              <a:gdLst>
                <a:gd name="T0" fmla="*/ 429 w 407"/>
                <a:gd name="T1" fmla="*/ 414 h 414"/>
                <a:gd name="T2" fmla="*/ 429 w 407"/>
                <a:gd name="T3" fmla="*/ 396 h 414"/>
                <a:gd name="T4" fmla="*/ 244 w 407"/>
                <a:gd name="T5" fmla="*/ 192 h 414"/>
                <a:gd name="T6" fmla="*/ 12 w 407"/>
                <a:gd name="T7" fmla="*/ 0 h 414"/>
                <a:gd name="T8" fmla="*/ 0 w 407"/>
                <a:gd name="T9" fmla="*/ 0 h 414"/>
                <a:gd name="T10" fmla="*/ 108 w 407"/>
                <a:gd name="T11" fmla="*/ 102 h 414"/>
                <a:gd name="T12" fmla="*/ 238 w 407"/>
                <a:gd name="T13" fmla="*/ 204 h 414"/>
                <a:gd name="T14" fmla="*/ 429 w 407"/>
                <a:gd name="T15" fmla="*/ 414 h 414"/>
                <a:gd name="T16" fmla="*/ 429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headEnd/>
              <a:tailEnd/>
            </a:ln>
          </p:spPr>
          <p:txBody>
            <a:bodyPr/>
            <a:lstStyle/>
            <a:p>
              <a:pPr>
                <a:defRPr/>
              </a:pPr>
              <a:endParaRPr lang="en-US" dirty="0"/>
            </a:p>
          </p:txBody>
        </p:sp>
        <p:sp>
          <p:nvSpPr>
            <p:cNvPr id="2460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dirty="0"/>
            </a:p>
          </p:txBody>
        </p:sp>
        <p:sp>
          <p:nvSpPr>
            <p:cNvPr id="1042" name="Freeform 26"/>
            <p:cNvSpPr>
              <a:spLocks/>
            </p:cNvSpPr>
            <p:nvPr/>
          </p:nvSpPr>
          <p:spPr bwMode="hidden">
            <a:xfrm>
              <a:off x="6" y="0"/>
              <a:ext cx="588" cy="599"/>
            </a:xfrm>
            <a:custGeom>
              <a:avLst/>
              <a:gdLst>
                <a:gd name="T0" fmla="*/ 630 w 586"/>
                <a:gd name="T1" fmla="*/ 0 h 599"/>
                <a:gd name="T2" fmla="*/ 612 w 586"/>
                <a:gd name="T3" fmla="*/ 0 h 599"/>
                <a:gd name="T4" fmla="*/ 429 w 586"/>
                <a:gd name="T5" fmla="*/ 132 h 599"/>
                <a:gd name="T6" fmla="*/ 279 w 586"/>
                <a:gd name="T7" fmla="*/ 270 h 599"/>
                <a:gd name="T8" fmla="*/ 120 w 586"/>
                <a:gd name="T9" fmla="*/ 420 h 599"/>
                <a:gd name="T10" fmla="*/ 0 w 586"/>
                <a:gd name="T11" fmla="*/ 575 h 599"/>
                <a:gd name="T12" fmla="*/ 0 w 586"/>
                <a:gd name="T13" fmla="*/ 599 h 599"/>
                <a:gd name="T14" fmla="*/ 120 w 586"/>
                <a:gd name="T15" fmla="*/ 432 h 599"/>
                <a:gd name="T16" fmla="*/ 279 w 586"/>
                <a:gd name="T17" fmla="*/ 282 h 599"/>
                <a:gd name="T18" fmla="*/ 435 w 586"/>
                <a:gd name="T19" fmla="*/ 138 h 599"/>
                <a:gd name="T20" fmla="*/ 630 w 586"/>
                <a:gd name="T21" fmla="*/ 0 h 599"/>
                <a:gd name="T22" fmla="*/ 63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headEnd/>
              <a:tailEnd/>
            </a:ln>
          </p:spPr>
          <p:txBody>
            <a:bodyPr/>
            <a:lstStyle/>
            <a:p>
              <a:pPr>
                <a:defRPr/>
              </a:pPr>
              <a:endParaRPr lang="en-US" dirty="0"/>
            </a:p>
          </p:txBody>
        </p:sp>
        <p:sp>
          <p:nvSpPr>
            <p:cNvPr id="1043" name="Freeform 27"/>
            <p:cNvSpPr>
              <a:spLocks/>
            </p:cNvSpPr>
            <p:nvPr/>
          </p:nvSpPr>
          <p:spPr bwMode="hidden">
            <a:xfrm>
              <a:off x="6" y="0"/>
              <a:ext cx="270" cy="252"/>
            </a:xfrm>
            <a:custGeom>
              <a:avLst/>
              <a:gdLst>
                <a:gd name="T0" fmla="*/ 291 w 269"/>
                <a:gd name="T1" fmla="*/ 0 h 252"/>
                <a:gd name="T2" fmla="*/ 273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91 w 269"/>
                <a:gd name="T15" fmla="*/ 0 h 252"/>
                <a:gd name="T16" fmla="*/ 291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headEnd/>
              <a:tailEnd/>
            </a:ln>
          </p:spPr>
          <p:txBody>
            <a:bodyPr/>
            <a:lstStyle/>
            <a:p>
              <a:pPr>
                <a:defRPr/>
              </a:pPr>
              <a:endParaRPr lang="en-US" dirty="0"/>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p:spPr>
          <p:txBody>
            <a:bodyPr/>
            <a:lstStyle/>
            <a:p>
              <a:pPr>
                <a:defRPr/>
              </a:pPr>
              <a:endParaRPr lang="en-US" dirty="0"/>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p:spPr>
          <p:txBody>
            <a:bodyPr/>
            <a:lstStyle/>
            <a:p>
              <a:pPr>
                <a:defRPr/>
              </a:pPr>
              <a:endParaRPr lang="en-US" dirty="0"/>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p:spPr>
          <p:txBody>
            <a:bodyPr/>
            <a:lstStyle/>
            <a:p>
              <a:pPr>
                <a:defRPr/>
              </a:pPr>
              <a:endParaRPr lang="en-US" dirty="0"/>
            </a:p>
          </p:txBody>
        </p:sp>
        <p:grpSp>
          <p:nvGrpSpPr>
            <p:cNvPr id="5143"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p:spPr>
            <p:txBody>
              <a:bodyPr/>
              <a:lstStyle/>
              <a:p>
                <a:pPr>
                  <a:defRPr/>
                </a:pPr>
                <a:endParaRPr lang="en-US" dirty="0"/>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p:spPr>
            <p:txBody>
              <a:bodyPr/>
              <a:lstStyle/>
              <a:p>
                <a:pPr>
                  <a:defRPr/>
                </a:pPr>
                <a:endParaRPr lang="en-US" dirty="0"/>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p:spPr>
            <p:txBody>
              <a:bodyPr/>
              <a:lstStyle/>
              <a:p>
                <a:pPr>
                  <a:defRPr/>
                </a:pPr>
                <a:endParaRPr lang="en-US" dirty="0"/>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p:spPr>
            <p:txBody>
              <a:bodyPr/>
              <a:lstStyle/>
              <a:p>
                <a:pPr>
                  <a:defRPr/>
                </a:pPr>
                <a:endParaRPr lang="en-US" dirty="0"/>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p:spPr>
            <p:txBody>
              <a:bodyPr/>
              <a:lstStyle/>
              <a:p>
                <a:pPr>
                  <a:defRPr/>
                </a:pPr>
                <a:endParaRPr lang="en-US" dirty="0"/>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p:spPr>
          <p:txBody>
            <a:bodyPr/>
            <a:lstStyle/>
            <a:p>
              <a:pPr>
                <a:defRPr/>
              </a:pPr>
              <a:endParaRPr lang="en-US" dirty="0"/>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p:spPr>
          <p:txBody>
            <a:bodyPr/>
            <a:lstStyle/>
            <a:p>
              <a:pPr>
                <a:defRPr/>
              </a:pPr>
              <a:endParaRPr lang="en-US" dirty="0"/>
            </a:p>
          </p:txBody>
        </p:sp>
      </p:grpSp>
      <p:sp>
        <p:nvSpPr>
          <p:cNvPr id="24615"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4616"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dirty="0"/>
          </a:p>
        </p:txBody>
      </p:sp>
      <p:sp>
        <p:nvSpPr>
          <p:cNvPr id="24617"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dirty="0"/>
          </a:p>
        </p:txBody>
      </p:sp>
      <p:sp>
        <p:nvSpPr>
          <p:cNvPr id="24618"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5B4C287E-3008-40AF-9D6E-A22A8430D749}" type="slidenum">
              <a:rPr lang="en-US"/>
              <a:pPr>
                <a:defRPr/>
              </a:pPr>
              <a:t>‹#›</a:t>
            </a:fld>
            <a:endParaRPr lang="en-US" dirty="0"/>
          </a:p>
        </p:txBody>
      </p:sp>
      <p:sp>
        <p:nvSpPr>
          <p:cNvPr id="2461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434"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en.wikipedia.org/wiki/Image:Flag_of_the_United_States.svg"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dataweb.usitc.gov/scripts/tariff_current.asp"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Layout" Target="../diagrams/layout11.xml"/><Relationship Id="rId7" Type="http://schemas.openxmlformats.org/officeDocument/2006/relationships/image" Target="../media/image23.png"/><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en.wikipedia.org/wiki/Image:Flag_of_the_United_States.sv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94000">
              <a:schemeClr val="bg1">
                <a:gamma/>
                <a:shade val="39216"/>
                <a:invGamma/>
              </a:schemeClr>
            </a:gs>
          </a:gsLst>
          <a:lin ang="5400000" scaled="1"/>
        </a:gradFill>
        <a:effectLst/>
      </p:bgPr>
    </p:bg>
    <p:spTree>
      <p:nvGrpSpPr>
        <p:cNvPr id="1" name=""/>
        <p:cNvGrpSpPr/>
        <p:nvPr/>
      </p:nvGrpSpPr>
      <p:grpSpPr>
        <a:xfrm>
          <a:off x="0" y="0"/>
          <a:ext cx="0" cy="0"/>
          <a:chOff x="0" y="0"/>
          <a:chExt cx="0" cy="0"/>
        </a:xfrm>
      </p:grpSpPr>
      <p:sp>
        <p:nvSpPr>
          <p:cNvPr id="11" name="Oval 10"/>
          <p:cNvSpPr/>
          <p:nvPr/>
        </p:nvSpPr>
        <p:spPr bwMode="auto">
          <a:xfrm>
            <a:off x="1292225" y="4377511"/>
            <a:ext cx="9144000" cy="4719638"/>
          </a:xfrm>
          <a:prstGeom prst="ellipse">
            <a:avLst/>
          </a:prstGeom>
          <a:solidFill>
            <a:srgbClr val="99CCFF"/>
          </a:solidFill>
          <a:ln>
            <a:headEnd type="none" w="med" len="med"/>
            <a:tailEnd type="none" w="med" len="med"/>
          </a:ln>
          <a:effectLst>
            <a:softEdge rad="635000"/>
          </a:effec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Verdana" pitchFamily="34" charset="0"/>
            </a:endParaRPr>
          </a:p>
        </p:txBody>
      </p:sp>
      <p:pic>
        <p:nvPicPr>
          <p:cNvPr id="2054" name="Picture 6" descr="C:\Users\weaver_m\AppData\Local\Microsoft\Windows\Temporary Internet Files\Content.IE5\DH4SF8EK\MP900427857[1].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748745" y="1828800"/>
            <a:ext cx="3282106" cy="35052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sz="quarter"/>
          </p:nvPr>
        </p:nvSpPr>
        <p:spPr>
          <a:xfrm>
            <a:off x="0" y="76200"/>
            <a:ext cx="9144000" cy="1905000"/>
          </a:xfrm>
        </p:spPr>
        <p:txBody>
          <a:bodyPr>
            <a:noAutofit/>
          </a:bodyPr>
          <a:lstStyle/>
          <a:p>
            <a:pPr eaLnBrk="1" hangingPunct="1">
              <a:defRPr/>
            </a:pPr>
            <a:r>
              <a:rPr lang="en-US" sz="3000" b="1" dirty="0" smtClean="0">
                <a:solidFill>
                  <a:schemeClr val="tx1"/>
                </a:solidFill>
              </a:rPr>
              <a:t>The</a:t>
            </a:r>
            <a:br>
              <a:rPr lang="en-US" sz="3000" b="1" dirty="0" smtClean="0">
                <a:solidFill>
                  <a:schemeClr val="tx1"/>
                </a:solidFill>
              </a:rPr>
            </a:br>
            <a:r>
              <a:rPr lang="en-US" sz="3000" b="1" dirty="0" smtClean="0">
                <a:solidFill>
                  <a:schemeClr val="tx1"/>
                </a:solidFill>
              </a:rPr>
              <a:t>Generalized System of Preferences (GSP) Program </a:t>
            </a:r>
          </a:p>
        </p:txBody>
      </p:sp>
      <p:sp>
        <p:nvSpPr>
          <p:cNvPr id="2051" name="Rectangle 3"/>
          <p:cNvSpPr>
            <a:spLocks noGrp="1" noChangeArrowheads="1"/>
          </p:cNvSpPr>
          <p:nvPr>
            <p:ph type="subTitle" sz="quarter" idx="1"/>
          </p:nvPr>
        </p:nvSpPr>
        <p:spPr>
          <a:xfrm>
            <a:off x="0" y="5153903"/>
            <a:ext cx="9144000" cy="1728850"/>
          </a:xfrm>
        </p:spPr>
        <p:txBody>
          <a:bodyPr/>
          <a:lstStyle/>
          <a:p>
            <a:pPr eaLnBrk="1" hangingPunct="1">
              <a:lnSpc>
                <a:spcPct val="90000"/>
              </a:lnSpc>
              <a:defRPr/>
            </a:pPr>
            <a:r>
              <a:rPr lang="en-US" sz="2200" b="1" dirty="0" smtClean="0">
                <a:solidFill>
                  <a:srgbClr val="FFC000"/>
                </a:solidFill>
                <a:latin typeface="Arial" charset="0"/>
              </a:rPr>
              <a:t> </a:t>
            </a:r>
            <a:r>
              <a:rPr lang="en-US" sz="2400" b="1" dirty="0" smtClean="0">
                <a:solidFill>
                  <a:srgbClr val="FFC000"/>
                </a:solidFill>
                <a:latin typeface="Arial" charset="0"/>
              </a:rPr>
              <a:t>Naomi Freeman</a:t>
            </a:r>
            <a:endParaRPr lang="en-US" sz="2400" b="1" dirty="0">
              <a:solidFill>
                <a:srgbClr val="FFC000"/>
              </a:solidFill>
              <a:latin typeface="Arial" charset="0"/>
            </a:endParaRPr>
          </a:p>
          <a:p>
            <a:pPr eaLnBrk="1" hangingPunct="1">
              <a:lnSpc>
                <a:spcPct val="90000"/>
              </a:lnSpc>
              <a:defRPr/>
            </a:pPr>
            <a:r>
              <a:rPr lang="en-US" sz="2100" b="1" dirty="0">
                <a:solidFill>
                  <a:srgbClr val="FFC000"/>
                </a:solidFill>
                <a:latin typeface="Arial" charset="0"/>
              </a:rPr>
              <a:t>Office of the U.S. Trade Representative</a:t>
            </a:r>
          </a:p>
          <a:p>
            <a:pPr eaLnBrk="1" hangingPunct="1">
              <a:lnSpc>
                <a:spcPct val="90000"/>
              </a:lnSpc>
              <a:defRPr/>
            </a:pPr>
            <a:r>
              <a:rPr lang="en-US" sz="2100" b="1" dirty="0">
                <a:solidFill>
                  <a:srgbClr val="FFC000"/>
                </a:solidFill>
                <a:latin typeface="Arial" charset="0"/>
              </a:rPr>
              <a:t>Executive Office of the President</a:t>
            </a:r>
          </a:p>
          <a:p>
            <a:pPr eaLnBrk="1" hangingPunct="1">
              <a:lnSpc>
                <a:spcPct val="90000"/>
              </a:lnSpc>
              <a:defRPr/>
            </a:pPr>
            <a:r>
              <a:rPr lang="en-US" sz="2100" b="1" dirty="0">
                <a:solidFill>
                  <a:srgbClr val="FFC000"/>
                </a:solidFill>
                <a:latin typeface="Arial" charset="0"/>
              </a:rPr>
              <a:t> </a:t>
            </a:r>
            <a:r>
              <a:rPr lang="en-US" sz="2100" b="1" dirty="0" smtClean="0">
                <a:solidFill>
                  <a:srgbClr val="FFC000"/>
                </a:solidFill>
                <a:latin typeface="Arial" charset="0"/>
              </a:rPr>
              <a:t>August 2016</a:t>
            </a:r>
            <a:endParaRPr lang="en-US" sz="2100" b="1" dirty="0">
              <a:solidFill>
                <a:srgbClr val="FFC000"/>
              </a:solidFill>
              <a:latin typeface="Arial" charset="0"/>
            </a:endParaRPr>
          </a:p>
        </p:txBody>
      </p:sp>
      <p:sp>
        <p:nvSpPr>
          <p:cNvPr id="2" name="Slide Number Placeholder 1"/>
          <p:cNvSpPr>
            <a:spLocks noGrp="1"/>
          </p:cNvSpPr>
          <p:nvPr>
            <p:ph type="sldNum" sz="quarter" idx="12"/>
          </p:nvPr>
        </p:nvSpPr>
        <p:spPr/>
        <p:txBody>
          <a:bodyPr/>
          <a:lstStyle/>
          <a:p>
            <a:pPr>
              <a:defRPr/>
            </a:pPr>
            <a:fld id="{A28D1B07-93AD-4844-84F9-77189CC82B09}" type="slidenum">
              <a:rPr lang="en-US" smtClean="0"/>
              <a:pPr>
                <a:defRPr/>
              </a:pPr>
              <a:t>1</a:t>
            </a:fld>
            <a:endParaRPr lang="en-US" dirty="0"/>
          </a:p>
        </p:txBody>
      </p:sp>
      <p:pic>
        <p:nvPicPr>
          <p:cNvPr id="9221" name="Picture 6" descr=" National flag and ensign. Flag ratio: 10:19">
            <a:hlinkClick r:id="rId5" tooltip=" National flag and ensign. Flag ratio: 10:19"/>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0200" y="2705859"/>
            <a:ext cx="293431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Image result for Brazil Flag"/>
          <p:cNvSpPr>
            <a:spLocks noChangeAspect="1" noChangeArrowheads="1"/>
          </p:cNvSpPr>
          <p:nvPr/>
        </p:nvSpPr>
        <p:spPr bwMode="auto">
          <a:xfrm>
            <a:off x="1447800" y="281480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s://upload.wikimedia.org/wikipedia/en/thumb/0/05/Flag_of_Brazil.svg/1280px-Flag_of_Brazil.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3915" y="2755233"/>
            <a:ext cx="2612570"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LDBDCs</a:t>
            </a:r>
            <a:endParaRPr lang="en-US" dirty="0"/>
          </a:p>
        </p:txBody>
      </p:sp>
      <p:sp>
        <p:nvSpPr>
          <p:cNvPr id="3" name="Content Placeholder 2"/>
          <p:cNvSpPr>
            <a:spLocks noGrp="1"/>
          </p:cNvSpPr>
          <p:nvPr>
            <p:ph idx="1"/>
          </p:nvPr>
        </p:nvSpPr>
        <p:spPr>
          <a:xfrm>
            <a:off x="377825" y="1417639"/>
            <a:ext cx="8229600" cy="6089650"/>
          </a:xfrm>
        </p:spPr>
        <p:txBody>
          <a:bodyPr/>
          <a:lstStyle/>
          <a:p>
            <a:r>
              <a:rPr lang="en-US" sz="3000" dirty="0" smtClean="0"/>
              <a:t>LDBDCs eligible to ship more lines under GSP (A+ in HTS); but most LDBDCs don’t have resources to export as much as larger exporters. Includes much of  Africa; a few countries in </a:t>
            </a:r>
            <a:r>
              <a:rPr lang="en-US" sz="3000" dirty="0" smtClean="0"/>
              <a:t>Asia; only </a:t>
            </a:r>
            <a:r>
              <a:rPr lang="en-US" sz="3000" dirty="0" smtClean="0"/>
              <a:t>LDBDC in the Americas </a:t>
            </a:r>
            <a:r>
              <a:rPr lang="en-US" dirty="0" smtClean="0"/>
              <a:t>is Haiti</a:t>
            </a:r>
          </a:p>
          <a:p>
            <a:endParaRPr lang="en-US" dirty="0"/>
          </a:p>
        </p:txBody>
      </p:sp>
      <p:sp>
        <p:nvSpPr>
          <p:cNvPr id="4" name="Slide Number Placeholder 3"/>
          <p:cNvSpPr>
            <a:spLocks noGrp="1"/>
          </p:cNvSpPr>
          <p:nvPr>
            <p:ph type="sldNum" sz="quarter" idx="12"/>
          </p:nvPr>
        </p:nvSpPr>
        <p:spPr/>
        <p:txBody>
          <a:bodyPr/>
          <a:lstStyle/>
          <a:p>
            <a:pPr>
              <a:defRPr/>
            </a:pPr>
            <a:fld id="{D4A85520-7125-4DC1-BC85-9E19056E2930}" type="slidenum">
              <a:rPr lang="en-US" smtClean="0"/>
              <a:pPr>
                <a:defRPr/>
              </a:pPr>
              <a:t>10</a:t>
            </a:fld>
            <a:endParaRPr lang="en-US" dirty="0"/>
          </a:p>
        </p:txBody>
      </p:sp>
      <p:pic>
        <p:nvPicPr>
          <p:cNvPr id="5" name="Picture 4"/>
          <p:cNvPicPr>
            <a:picLocks noChangeAspect="1"/>
          </p:cNvPicPr>
          <p:nvPr/>
        </p:nvPicPr>
        <p:blipFill>
          <a:blip r:embed="rId2"/>
          <a:stretch>
            <a:fillRect/>
          </a:stretch>
        </p:blipFill>
        <p:spPr>
          <a:xfrm>
            <a:off x="2128264" y="4484541"/>
            <a:ext cx="2408129" cy="1896020"/>
          </a:xfrm>
          <a:prstGeom prst="rect">
            <a:avLst/>
          </a:prstGeom>
        </p:spPr>
      </p:pic>
      <p:pic>
        <p:nvPicPr>
          <p:cNvPr id="7" name="Picture 6"/>
          <p:cNvPicPr>
            <a:picLocks noChangeAspect="1"/>
          </p:cNvPicPr>
          <p:nvPr/>
        </p:nvPicPr>
        <p:blipFill>
          <a:blip r:embed="rId3"/>
          <a:stretch>
            <a:fillRect/>
          </a:stretch>
        </p:blipFill>
        <p:spPr>
          <a:xfrm>
            <a:off x="5283450" y="4762774"/>
            <a:ext cx="1143000" cy="1295400"/>
          </a:xfrm>
          <a:prstGeom prst="rect">
            <a:avLst/>
          </a:prstGeom>
        </p:spPr>
      </p:pic>
    </p:spTree>
    <p:extLst>
      <p:ext uri="{BB962C8B-B14F-4D97-AF65-F5344CB8AC3E}">
        <p14:creationId xmlns:p14="http://schemas.microsoft.com/office/powerpoint/2010/main" val="3149396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81000" y="0"/>
            <a:ext cx="457200" cy="6858000"/>
          </a:xfrm>
          <a:prstGeom prst="rect">
            <a:avLst/>
          </a:prstGeom>
          <a:gradFill flip="none" rotWithShape="1">
            <a:gsLst>
              <a:gs pos="62000">
                <a:srgbClr val="FF0000"/>
              </a:gs>
              <a:gs pos="0">
                <a:schemeClr val="accent3">
                  <a:lumMod val="60000"/>
                  <a:lumOff val="40000"/>
                </a:schemeClr>
              </a:gs>
              <a:gs pos="100000">
                <a:schemeClr val="accent3">
                  <a:lumMod val="50000"/>
                </a:schemeClr>
              </a:gs>
            </a:gsLst>
            <a:lin ang="16200000" scaled="1"/>
            <a:tileRect/>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Verdana" pitchFamily="34" charset="0"/>
            </a:endParaRPr>
          </a:p>
        </p:txBody>
      </p:sp>
      <p:sp>
        <p:nvSpPr>
          <p:cNvPr id="13314" name="Slide Number Placeholder 6"/>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33042ADA-E38E-4858-B1F7-C41BB79F0602}" type="slidenum">
              <a:rPr lang="en-US" sz="1200"/>
              <a:pPr algn="r" eaLnBrk="1" hangingPunct="1"/>
              <a:t>11</a:t>
            </a:fld>
            <a:endParaRPr lang="en-US" sz="1200" dirty="0"/>
          </a:p>
        </p:txBody>
      </p:sp>
      <p:sp>
        <p:nvSpPr>
          <p:cNvPr id="28675" name="Rectangle 2"/>
          <p:cNvSpPr>
            <a:spLocks noGrp="1" noChangeArrowheads="1"/>
          </p:cNvSpPr>
          <p:nvPr>
            <p:ph type="title" idx="4294967295"/>
          </p:nvPr>
        </p:nvSpPr>
        <p:spPr>
          <a:xfrm>
            <a:off x="0" y="304800"/>
            <a:ext cx="9144000" cy="1597025"/>
          </a:xfrm>
        </p:spPr>
        <p:txBody>
          <a:bodyPr anchor="b" anchorCtr="0"/>
          <a:lstStyle/>
          <a:p>
            <a:pPr eaLnBrk="1" hangingPunct="1">
              <a:defRPr/>
            </a:pPr>
            <a:r>
              <a:rPr lang="en-US" sz="5100" b="1" dirty="0">
                <a:solidFill>
                  <a:schemeClr val="tx1"/>
                </a:solidFill>
              </a:rPr>
              <a:t>U.S. and </a:t>
            </a:r>
            <a:r>
              <a:rPr lang="en-US" sz="5100" b="1" dirty="0" smtClean="0">
                <a:solidFill>
                  <a:schemeClr val="tx1"/>
                </a:solidFill>
              </a:rPr>
              <a:t>Brazil:</a:t>
            </a:r>
            <a:r>
              <a:rPr lang="en-US" sz="5100" b="1" dirty="0">
                <a:solidFill>
                  <a:schemeClr val="tx1"/>
                </a:solidFill>
              </a:rPr>
              <a:t/>
            </a:r>
            <a:br>
              <a:rPr lang="en-US" sz="5100" b="1" dirty="0">
                <a:solidFill>
                  <a:schemeClr val="tx1"/>
                </a:solidFill>
              </a:rPr>
            </a:br>
            <a:r>
              <a:rPr lang="en-US" sz="5100" b="1" dirty="0">
                <a:solidFill>
                  <a:schemeClr val="tx1"/>
                </a:solidFill>
              </a:rPr>
              <a:t> </a:t>
            </a:r>
            <a:r>
              <a:rPr lang="en-US" sz="5100" b="1" dirty="0" smtClean="0">
                <a:solidFill>
                  <a:schemeClr val="tx1"/>
                </a:solidFill>
              </a:rPr>
              <a:t>2015 Trade </a:t>
            </a:r>
          </a:p>
        </p:txBody>
      </p:sp>
      <p:sp>
        <p:nvSpPr>
          <p:cNvPr id="6" name="Rectangle 3"/>
          <p:cNvSpPr txBox="1">
            <a:spLocks noChangeArrowheads="1"/>
          </p:cNvSpPr>
          <p:nvPr/>
        </p:nvSpPr>
        <p:spPr bwMode="auto">
          <a:xfrm>
            <a:off x="152400" y="1586588"/>
            <a:ext cx="9067800" cy="419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400050" lvl="1" indent="0" eaLnBrk="1" hangingPunct="1">
              <a:buFontTx/>
              <a:buNone/>
              <a:defRPr/>
            </a:pPr>
            <a:endParaRPr lang="en-US" sz="2400" b="1" kern="0" dirty="0" smtClean="0">
              <a:solidFill>
                <a:schemeClr val="accent1">
                  <a:lumMod val="60000"/>
                  <a:lumOff val="40000"/>
                </a:schemeClr>
              </a:solidFill>
              <a:effectLst>
                <a:outerShdw blurRad="38100" dist="38100" dir="2700000" algn="tl">
                  <a:srgbClr val="000000">
                    <a:alpha val="43137"/>
                  </a:srgbClr>
                </a:outerShdw>
              </a:effectLst>
              <a:latin typeface="+mj-lt"/>
            </a:endParaRPr>
          </a:p>
          <a:p>
            <a:pPr marL="869950" lvl="1" indent="-469900" eaLnBrk="1" hangingPunct="1">
              <a:defRPr/>
            </a:pPr>
            <a:r>
              <a:rPr lang="en-US" b="1" dirty="0" smtClean="0">
                <a:solidFill>
                  <a:schemeClr val="accent1">
                    <a:lumMod val="60000"/>
                    <a:lumOff val="40000"/>
                  </a:schemeClr>
                </a:solidFill>
                <a:latin typeface="+mj-lt"/>
              </a:rPr>
              <a:t>U.S</a:t>
            </a:r>
            <a:r>
              <a:rPr lang="en-US" b="1" dirty="0">
                <a:solidFill>
                  <a:schemeClr val="accent1">
                    <a:lumMod val="60000"/>
                    <a:lumOff val="40000"/>
                  </a:schemeClr>
                </a:solidFill>
                <a:latin typeface="+mj-lt"/>
              </a:rPr>
              <a:t>. </a:t>
            </a:r>
            <a:r>
              <a:rPr lang="en-US" b="1" dirty="0" smtClean="0">
                <a:solidFill>
                  <a:schemeClr val="accent1">
                    <a:lumMod val="60000"/>
                    <a:lumOff val="40000"/>
                  </a:schemeClr>
                </a:solidFill>
                <a:latin typeface="+mj-lt"/>
              </a:rPr>
              <a:t>goods imports </a:t>
            </a:r>
            <a:r>
              <a:rPr lang="en-US" b="1" dirty="0" smtClean="0">
                <a:solidFill>
                  <a:schemeClr val="accent1">
                    <a:lumMod val="60000"/>
                    <a:lumOff val="40000"/>
                  </a:schemeClr>
                </a:solidFill>
                <a:latin typeface="+mj-lt"/>
              </a:rPr>
              <a:t>from Brazil: $ 27 billion</a:t>
            </a:r>
          </a:p>
          <a:p>
            <a:pPr marL="869950" lvl="1" indent="-469900" eaLnBrk="1" hangingPunct="1">
              <a:defRPr/>
            </a:pPr>
            <a:endParaRPr lang="en-US" b="1" dirty="0">
              <a:solidFill>
                <a:schemeClr val="accent1">
                  <a:lumMod val="60000"/>
                  <a:lumOff val="40000"/>
                </a:schemeClr>
              </a:solidFill>
              <a:latin typeface="+mj-lt"/>
            </a:endParaRPr>
          </a:p>
          <a:p>
            <a:pPr marL="869950" lvl="1" indent="-469900" eaLnBrk="1" hangingPunct="1">
              <a:defRPr/>
            </a:pPr>
            <a:r>
              <a:rPr lang="en-US" b="1" dirty="0">
                <a:solidFill>
                  <a:schemeClr val="accent1">
                    <a:lumMod val="60000"/>
                    <a:lumOff val="40000"/>
                  </a:schemeClr>
                </a:solidFill>
                <a:latin typeface="+mj-lt"/>
              </a:rPr>
              <a:t>GSP </a:t>
            </a:r>
            <a:r>
              <a:rPr lang="en-US" b="1" dirty="0" smtClean="0">
                <a:solidFill>
                  <a:schemeClr val="accent1">
                    <a:lumMod val="60000"/>
                    <a:lumOff val="40000"/>
                  </a:schemeClr>
                </a:solidFill>
                <a:latin typeface="+mj-lt"/>
              </a:rPr>
              <a:t>imports from Brazil: $1.9 </a:t>
            </a:r>
            <a:r>
              <a:rPr lang="en-US" b="1" dirty="0">
                <a:solidFill>
                  <a:schemeClr val="accent1">
                    <a:lumMod val="60000"/>
                    <a:lumOff val="40000"/>
                  </a:schemeClr>
                </a:solidFill>
                <a:latin typeface="+mj-lt"/>
              </a:rPr>
              <a:t>b</a:t>
            </a:r>
            <a:r>
              <a:rPr lang="en-US" b="1" dirty="0" smtClean="0">
                <a:solidFill>
                  <a:schemeClr val="accent1">
                    <a:lumMod val="60000"/>
                    <a:lumOff val="40000"/>
                  </a:schemeClr>
                </a:solidFill>
                <a:latin typeface="+mj-lt"/>
              </a:rPr>
              <a:t>illion (7% of U.S. imports from Brazil, but 11</a:t>
            </a:r>
            <a:r>
              <a:rPr lang="en-US" b="1" dirty="0" smtClean="0">
                <a:solidFill>
                  <a:schemeClr val="accent1">
                    <a:lumMod val="60000"/>
                    <a:lumOff val="40000"/>
                  </a:schemeClr>
                </a:solidFill>
                <a:effectLst>
                  <a:outerShdw blurRad="38100" dist="38100" dir="2700000" algn="tl">
                    <a:srgbClr val="000000">
                      <a:alpha val="43137"/>
                    </a:srgbClr>
                  </a:outerShdw>
                </a:effectLst>
                <a:latin typeface="+mj-lt"/>
              </a:rPr>
              <a:t>%</a:t>
            </a:r>
            <a:r>
              <a:rPr lang="en-US" b="1" dirty="0" smtClean="0">
                <a:solidFill>
                  <a:schemeClr val="accent1">
                    <a:lumMod val="60000"/>
                    <a:lumOff val="40000"/>
                  </a:schemeClr>
                </a:solidFill>
                <a:latin typeface="+mj-lt"/>
              </a:rPr>
              <a:t> </a:t>
            </a:r>
            <a:r>
              <a:rPr lang="en-US" b="1" dirty="0">
                <a:solidFill>
                  <a:schemeClr val="accent1">
                    <a:lumMod val="60000"/>
                    <a:lumOff val="40000"/>
                  </a:schemeClr>
                </a:solidFill>
                <a:latin typeface="+mj-lt"/>
              </a:rPr>
              <a:t>of </a:t>
            </a:r>
            <a:r>
              <a:rPr lang="en-US" b="1" dirty="0" smtClean="0">
                <a:solidFill>
                  <a:schemeClr val="accent1">
                    <a:lumMod val="60000"/>
                    <a:lumOff val="40000"/>
                  </a:schemeClr>
                </a:solidFill>
                <a:latin typeface="+mj-lt"/>
              </a:rPr>
              <a:t>total GSP imports from all suppliers).  Third largest exporter under GSP after India and Thailand</a:t>
            </a:r>
          </a:p>
          <a:p>
            <a:pPr marL="869950" lvl="1" indent="-469900" eaLnBrk="1" hangingPunct="1">
              <a:defRPr/>
            </a:pPr>
            <a:endParaRPr lang="en-US" b="1" dirty="0" smtClean="0">
              <a:solidFill>
                <a:schemeClr val="accent1">
                  <a:lumMod val="60000"/>
                  <a:lumOff val="40000"/>
                </a:schemeClr>
              </a:solidFill>
              <a:latin typeface="+mj-lt"/>
            </a:endParaRPr>
          </a:p>
          <a:p>
            <a:pPr marL="869950" lvl="1" indent="-469900" eaLnBrk="1" hangingPunct="1">
              <a:defRPr/>
            </a:pPr>
            <a:r>
              <a:rPr lang="en-US" b="1" dirty="0" smtClean="0">
                <a:solidFill>
                  <a:schemeClr val="accent1">
                    <a:lumMod val="60000"/>
                    <a:lumOff val="40000"/>
                  </a:schemeClr>
                </a:solidFill>
                <a:latin typeface="+mj-lt"/>
              </a:rPr>
              <a:t>Brazil is excluded from GSP for products for which Brazil is very competitive--CNLs </a:t>
            </a:r>
          </a:p>
          <a:p>
            <a:pPr marL="869950" lvl="1" indent="-469900" eaLnBrk="1" hangingPunct="1">
              <a:defRPr/>
            </a:pPr>
            <a:endParaRPr lang="en-US" sz="2600" b="1" kern="0" dirty="0" smtClean="0">
              <a:solidFill>
                <a:schemeClr val="accent1">
                  <a:lumMod val="60000"/>
                  <a:lumOff val="40000"/>
                </a:schemeClr>
              </a:solidFill>
              <a:latin typeface="+mj-lt"/>
            </a:endParaRPr>
          </a:p>
          <a:p>
            <a:pPr marL="469900" indent="-469900" eaLnBrk="1" hangingPunct="1">
              <a:defRPr/>
            </a:pPr>
            <a:endParaRPr lang="en-US" sz="2800" b="1" kern="0" dirty="0" smtClean="0">
              <a:solidFill>
                <a:schemeClr val="accent1">
                  <a:lumMod val="60000"/>
                  <a:lumOff val="40000"/>
                </a:schemeClr>
              </a:solidFill>
              <a:effectLst>
                <a:outerShdw blurRad="38100" dist="38100" dir="2700000" algn="tl">
                  <a:srgbClr val="000000">
                    <a:alpha val="43137"/>
                  </a:srgbClr>
                </a:outerShdw>
              </a:effectLst>
              <a:latin typeface="+mj-lt"/>
            </a:endParaRPr>
          </a:p>
          <a:p>
            <a:pPr marL="0" indent="0" eaLnBrk="1" hangingPunct="1">
              <a:buFont typeface="Wingdings" pitchFamily="2" charset="2"/>
              <a:buNone/>
              <a:defRPr/>
            </a:pPr>
            <a:endParaRPr lang="en-US" sz="2800" b="1" kern="0" dirty="0" smtClean="0">
              <a:solidFill>
                <a:schemeClr val="accent1">
                  <a:lumMod val="60000"/>
                  <a:lumOff val="40000"/>
                </a:schemeClr>
              </a:solidFill>
              <a:effectLst>
                <a:outerShdw blurRad="38100" dist="38100" dir="2700000" algn="tl">
                  <a:srgbClr val="000000">
                    <a:alpha val="43137"/>
                  </a:srgbClr>
                </a:outerShdw>
              </a:effectLst>
              <a:latin typeface="+mj-lt"/>
            </a:endParaRPr>
          </a:p>
          <a:p>
            <a:pPr marL="0" indent="0" eaLnBrk="1" hangingPunct="1">
              <a:buFont typeface="Wingdings" pitchFamily="2" charset="2"/>
              <a:buNone/>
              <a:defRPr/>
            </a:pPr>
            <a:endParaRPr lang="en-US" sz="2800" b="1" kern="0" dirty="0" smtClean="0">
              <a:solidFill>
                <a:schemeClr val="accent1">
                  <a:lumMod val="60000"/>
                  <a:lumOff val="40000"/>
                </a:schemeClr>
              </a:solidFill>
              <a:effectLst>
                <a:outerShdw blurRad="38100" dist="38100" dir="2700000" algn="tl">
                  <a:srgbClr val="000000">
                    <a:alpha val="43137"/>
                  </a:srgbClr>
                </a:outerShdw>
              </a:effectLst>
              <a:latin typeface="+mj-lt"/>
            </a:endParaRPr>
          </a:p>
          <a:p>
            <a:pPr marL="469900" indent="-469900" eaLnBrk="1" hangingPunct="1">
              <a:defRPr/>
            </a:pPr>
            <a:endParaRPr lang="en-US" sz="1200" b="1" kern="0" dirty="0" smtClean="0">
              <a:solidFill>
                <a:schemeClr val="accent1">
                  <a:lumMod val="60000"/>
                  <a:lumOff val="40000"/>
                </a:schemeClr>
              </a:solidFill>
              <a:latin typeface="+mj-lt"/>
            </a:endParaRPr>
          </a:p>
          <a:p>
            <a:pPr marL="469900" indent="-469900" eaLnBrk="1" hangingPunct="1">
              <a:defRPr/>
            </a:pPr>
            <a:endParaRPr lang="en-US" sz="2800" b="1" kern="0" dirty="0" smtClean="0">
              <a:latin typeface="+mj-lt"/>
            </a:endParaRPr>
          </a:p>
          <a:p>
            <a:pPr marL="469900" indent="-469900" eaLnBrk="1" hangingPunct="1">
              <a:defRPr/>
            </a:pPr>
            <a:endParaRPr lang="en-US" sz="2800" b="1" kern="0" dirty="0" smtClean="0">
              <a:latin typeface="+mj-lt"/>
            </a:endParaRPr>
          </a:p>
          <a:p>
            <a:pPr marL="469900" indent="-469900" eaLnBrk="1" hangingPunct="1">
              <a:defRPr/>
            </a:pPr>
            <a:endParaRPr lang="en-US" sz="2800" b="1" kern="0" dirty="0" smtClean="0">
              <a:latin typeface="+mj-lt"/>
            </a:endParaRPr>
          </a:p>
          <a:p>
            <a:pPr marL="0" indent="0" eaLnBrk="1" hangingPunct="1">
              <a:buFont typeface="Wingdings" pitchFamily="2" charset="2"/>
              <a:buNone/>
              <a:defRPr/>
            </a:pPr>
            <a:endParaRPr lang="en-US" sz="2800" b="1" kern="0" dirty="0" smtClean="0">
              <a:latin typeface="+mj-lt"/>
            </a:endParaRPr>
          </a:p>
          <a:p>
            <a:pPr marL="469900" indent="-469900" eaLnBrk="1" hangingPunct="1">
              <a:buFont typeface="Wingdings" pitchFamily="2" charset="2"/>
              <a:buNone/>
              <a:defRPr/>
            </a:pPr>
            <a:endParaRPr lang="en-US" sz="2800" kern="0" dirty="0" smtClean="0">
              <a:latin typeface="+mj-lt"/>
            </a:endParaRPr>
          </a:p>
          <a:p>
            <a:pPr marL="469900" indent="-469900" eaLnBrk="1" hangingPunct="1">
              <a:defRPr/>
            </a:pPr>
            <a:endParaRPr lang="en-US" sz="2200" kern="0" dirty="0" smtClean="0">
              <a:latin typeface="+mj-lt"/>
            </a:endParaRPr>
          </a:p>
        </p:txBody>
      </p:sp>
    </p:spTree>
    <p:extLst>
      <p:ext uri="{BB962C8B-B14F-4D97-AF65-F5344CB8AC3E}">
        <p14:creationId xmlns:p14="http://schemas.microsoft.com/office/powerpoint/2010/main" val="2884791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6"/>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D940BA37-73DB-4C40-ADB6-F9A91FE11D0A}" type="slidenum">
              <a:rPr lang="en-US" sz="1200"/>
              <a:pPr algn="r" eaLnBrk="1" hangingPunct="1"/>
              <a:t>12</a:t>
            </a:fld>
            <a:endParaRPr lang="en-US" sz="1200" dirty="0"/>
          </a:p>
        </p:txBody>
      </p:sp>
      <p:sp>
        <p:nvSpPr>
          <p:cNvPr id="47107" name="Rectangle 2"/>
          <p:cNvSpPr>
            <a:spLocks noGrp="1" noChangeArrowheads="1"/>
          </p:cNvSpPr>
          <p:nvPr>
            <p:ph type="title" idx="4294967295"/>
          </p:nvPr>
        </p:nvSpPr>
        <p:spPr>
          <a:xfrm>
            <a:off x="0" y="152400"/>
            <a:ext cx="9144000" cy="1139825"/>
          </a:xfrm>
        </p:spPr>
        <p:txBody>
          <a:bodyPr anchor="b" anchorCtr="0"/>
          <a:lstStyle/>
          <a:p>
            <a:pPr eaLnBrk="1" hangingPunct="1">
              <a:defRPr/>
            </a:pPr>
            <a:r>
              <a:rPr lang="en-US" sz="4000" b="1" i="1" dirty="0" smtClean="0">
                <a:solidFill>
                  <a:schemeClr val="tx1"/>
                </a:solidFill>
              </a:rPr>
              <a:t>How to Qualify for Duty-Free Treatment under GSP</a:t>
            </a:r>
          </a:p>
        </p:txBody>
      </p:sp>
      <p:graphicFrame>
        <p:nvGraphicFramePr>
          <p:cNvPr id="3" name="Diagram 2"/>
          <p:cNvGraphicFramePr/>
          <p:nvPr>
            <p:extLst>
              <p:ext uri="{D42A27DB-BD31-4B8C-83A1-F6EECF244321}">
                <p14:modId xmlns:p14="http://schemas.microsoft.com/office/powerpoint/2010/main" val="3547053228"/>
              </p:ext>
            </p:extLst>
          </p:nvPr>
        </p:nvGraphicFramePr>
        <p:xfrm>
          <a:off x="228600" y="1371600"/>
          <a:ext cx="8686800" cy="5111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0353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381000"/>
            <a:ext cx="9144000" cy="1265238"/>
          </a:xfrm>
        </p:spPr>
        <p:txBody>
          <a:bodyPr/>
          <a:lstStyle/>
          <a:p>
            <a:pPr marL="838200" indent="-838200" eaLnBrk="1" hangingPunct="1">
              <a:defRPr/>
            </a:pPr>
            <a:r>
              <a:rPr lang="en-US" sz="4300" b="1" dirty="0" smtClean="0">
                <a:solidFill>
                  <a:schemeClr val="tx1"/>
                </a:solidFill>
              </a:rPr>
              <a:t>Is my product eligible for duty-free treatment under GSP? </a:t>
            </a:r>
            <a:br>
              <a:rPr lang="en-US" sz="4300" b="1" dirty="0" smtClean="0">
                <a:solidFill>
                  <a:schemeClr val="tx1"/>
                </a:solidFill>
              </a:rPr>
            </a:br>
            <a:endParaRPr lang="en-US" sz="4300" b="1" dirty="0" smtClean="0">
              <a:solidFill>
                <a:schemeClr val="tx1"/>
              </a:solidFill>
            </a:endParaRPr>
          </a:p>
        </p:txBody>
      </p:sp>
      <p:sp>
        <p:nvSpPr>
          <p:cNvPr id="2" name="Slide Number Placeholder 1"/>
          <p:cNvSpPr>
            <a:spLocks noGrp="1"/>
          </p:cNvSpPr>
          <p:nvPr>
            <p:ph type="sldNum" sz="quarter" idx="12"/>
          </p:nvPr>
        </p:nvSpPr>
        <p:spPr>
          <a:xfrm>
            <a:off x="6553200" y="6248400"/>
            <a:ext cx="2133600" cy="457200"/>
          </a:xfrm>
        </p:spPr>
        <p:txBody>
          <a:bodyPr/>
          <a:lstStyle/>
          <a:p>
            <a:pPr>
              <a:defRPr/>
            </a:pPr>
            <a:fld id="{6DFEB8B1-BACD-4B4B-8501-601F541C30E5}" type="slidenum">
              <a:rPr lang="en-US" smtClean="0">
                <a:effectLst/>
              </a:rPr>
              <a:pPr>
                <a:defRPr/>
              </a:pPr>
              <a:t>13</a:t>
            </a:fld>
            <a:endParaRPr lang="en-US" dirty="0">
              <a:effectLst/>
            </a:endParaRPr>
          </a:p>
        </p:txBody>
      </p:sp>
      <p:graphicFrame>
        <p:nvGraphicFramePr>
          <p:cNvPr id="3" name="Diagram 2"/>
          <p:cNvGraphicFramePr/>
          <p:nvPr>
            <p:extLst>
              <p:ext uri="{D42A27DB-BD31-4B8C-83A1-F6EECF244321}">
                <p14:modId xmlns:p14="http://schemas.microsoft.com/office/powerpoint/2010/main" val="1135583804"/>
              </p:ext>
            </p:extLst>
          </p:nvPr>
        </p:nvGraphicFramePr>
        <p:xfrm>
          <a:off x="762000" y="1600200"/>
          <a:ext cx="7924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08" y="232073"/>
            <a:ext cx="9433027" cy="5885808"/>
          </a:xfrm>
          <a:prstGeom prst="rect">
            <a:avLst/>
          </a:prstGeom>
        </p:spPr>
      </p:pic>
      <p:sp>
        <p:nvSpPr>
          <p:cNvPr id="5" name="Slide Number Placeholder 4"/>
          <p:cNvSpPr>
            <a:spLocks noGrp="1"/>
          </p:cNvSpPr>
          <p:nvPr>
            <p:ph type="sldNum" sz="quarter" idx="12"/>
          </p:nvPr>
        </p:nvSpPr>
        <p:spPr/>
        <p:txBody>
          <a:bodyPr/>
          <a:lstStyle/>
          <a:p>
            <a:pPr>
              <a:defRPr/>
            </a:pPr>
            <a:fld id="{9D387272-BAE7-41C7-B58F-518051C678CF}" type="slidenum">
              <a:rPr lang="en-US" smtClean="0"/>
              <a:pPr>
                <a:defRPr/>
              </a:pPr>
              <a:t>14</a:t>
            </a:fld>
            <a:endParaRPr lang="en-US" dirty="0"/>
          </a:p>
        </p:txBody>
      </p:sp>
      <p:sp>
        <p:nvSpPr>
          <p:cNvPr id="17" name="Rectangle 2"/>
          <p:cNvSpPr>
            <a:spLocks noGrp="1" noChangeArrowheads="1"/>
          </p:cNvSpPr>
          <p:nvPr>
            <p:ph type="title" idx="4294967295"/>
          </p:nvPr>
        </p:nvSpPr>
        <p:spPr>
          <a:xfrm>
            <a:off x="0" y="-207963"/>
            <a:ext cx="9144000" cy="588963"/>
          </a:xfrm>
        </p:spPr>
        <p:txBody>
          <a:bodyPr anchor="b" anchorCtr="0"/>
          <a:lstStyle/>
          <a:p>
            <a:pPr eaLnBrk="1" hangingPunct="1">
              <a:defRPr/>
            </a:pPr>
            <a:r>
              <a:rPr lang="en-US" sz="4000" b="1" dirty="0" smtClean="0">
                <a:solidFill>
                  <a:schemeClr val="tx1"/>
                </a:solidFill>
              </a:rPr>
              <a:t>	</a:t>
            </a:r>
          </a:p>
        </p:txBody>
      </p:sp>
      <p:sp>
        <p:nvSpPr>
          <p:cNvPr id="10" name="TextBox 9"/>
          <p:cNvSpPr txBox="1"/>
          <p:nvPr/>
        </p:nvSpPr>
        <p:spPr>
          <a:xfrm>
            <a:off x="2273853" y="5334000"/>
            <a:ext cx="1873478" cy="923330"/>
          </a:xfrm>
          <a:prstGeom prst="rect">
            <a:avLst/>
          </a:prstGeom>
          <a:solidFill>
            <a:schemeClr val="accent6">
              <a:lumMod val="40000"/>
              <a:lumOff val="60000"/>
            </a:schemeClr>
          </a:solidFill>
          <a:ln>
            <a:solidFill>
              <a:schemeClr val="bg1">
                <a:lumMod val="50000"/>
              </a:schemeClr>
            </a:solidFill>
          </a:ln>
        </p:spPr>
        <p:txBody>
          <a:bodyPr wrap="square">
            <a:spAutoFit/>
          </a:bodyPr>
          <a:lstStyle/>
          <a:p>
            <a:pPr algn="ctr">
              <a:defRPr/>
            </a:pPr>
            <a:r>
              <a:rPr lang="en-US" dirty="0" smtClean="0">
                <a:solidFill>
                  <a:srgbClr val="C00000"/>
                </a:solidFill>
              </a:rPr>
              <a:t>1. Type </a:t>
            </a:r>
            <a:r>
              <a:rPr lang="en-US" dirty="0">
                <a:solidFill>
                  <a:srgbClr val="C00000"/>
                </a:solidFill>
              </a:rPr>
              <a:t>the name of </a:t>
            </a:r>
            <a:endParaRPr lang="en-US" dirty="0" smtClean="0">
              <a:solidFill>
                <a:srgbClr val="C00000"/>
              </a:solidFill>
            </a:endParaRPr>
          </a:p>
          <a:p>
            <a:pPr algn="ctr">
              <a:defRPr/>
            </a:pPr>
            <a:r>
              <a:rPr lang="en-US" dirty="0" smtClean="0">
                <a:solidFill>
                  <a:srgbClr val="C00000"/>
                </a:solidFill>
              </a:rPr>
              <a:t>your product</a:t>
            </a:r>
            <a:endParaRPr lang="en-US" dirty="0">
              <a:solidFill>
                <a:srgbClr val="C00000"/>
              </a:solidFill>
            </a:endParaRPr>
          </a:p>
        </p:txBody>
      </p:sp>
      <p:sp>
        <p:nvSpPr>
          <p:cNvPr id="7" name="Up Arrow 6"/>
          <p:cNvSpPr/>
          <p:nvPr/>
        </p:nvSpPr>
        <p:spPr bwMode="auto">
          <a:xfrm>
            <a:off x="3762172" y="4267223"/>
            <a:ext cx="342900" cy="1066777"/>
          </a:xfrm>
          <a:prstGeom prst="upArrow">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Verdana" pitchFamily="34" charset="0"/>
            </a:endParaRPr>
          </a:p>
        </p:txBody>
      </p:sp>
      <p:sp>
        <p:nvSpPr>
          <p:cNvPr id="8" name="Rectangle 7"/>
          <p:cNvSpPr/>
          <p:nvPr/>
        </p:nvSpPr>
        <p:spPr bwMode="auto">
          <a:xfrm>
            <a:off x="3615274" y="3960733"/>
            <a:ext cx="1353572" cy="268621"/>
          </a:xfrm>
          <a:prstGeom prst="rect">
            <a:avLst/>
          </a:prstGeom>
          <a:solidFill>
            <a:schemeClr val="accent1"/>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r>
              <a:rPr lang="en-US" sz="900" b="1" dirty="0" smtClean="0">
                <a:solidFill>
                  <a:schemeClr val="accent4">
                    <a:lumMod val="10000"/>
                  </a:schemeClr>
                </a:solidFill>
                <a:latin typeface="Arial" pitchFamily="34" charset="0"/>
                <a:cs typeface="Arial" pitchFamily="34" charset="0"/>
              </a:rPr>
              <a:t> </a:t>
            </a:r>
            <a:r>
              <a:rPr lang="en-US" sz="1400" b="1" dirty="0">
                <a:solidFill>
                  <a:srgbClr val="000000"/>
                </a:solidFill>
                <a:latin typeface="+mj-lt"/>
              </a:rPr>
              <a:t>Pigments </a:t>
            </a:r>
            <a:endParaRPr kumimoji="0" lang="en-US" sz="1400" b="1" i="0" u="none" strike="noStrike" cap="none" normalizeH="0" baseline="0" dirty="0" smtClean="0">
              <a:ln>
                <a:noFill/>
              </a:ln>
              <a:solidFill>
                <a:srgbClr val="000000"/>
              </a:solidFill>
              <a:effectLst/>
              <a:latin typeface="+mj-lt"/>
              <a:cs typeface="Arial" pitchFamily="34" charset="0"/>
            </a:endParaRPr>
          </a:p>
        </p:txBody>
      </p:sp>
      <p:sp>
        <p:nvSpPr>
          <p:cNvPr id="14" name="TextBox 13"/>
          <p:cNvSpPr txBox="1"/>
          <p:nvPr/>
        </p:nvSpPr>
        <p:spPr>
          <a:xfrm>
            <a:off x="5828514" y="5070310"/>
            <a:ext cx="1941028" cy="923330"/>
          </a:xfrm>
          <a:prstGeom prst="rect">
            <a:avLst/>
          </a:prstGeom>
          <a:solidFill>
            <a:schemeClr val="accent6">
              <a:lumMod val="40000"/>
              <a:lumOff val="60000"/>
            </a:schemeClr>
          </a:solidFill>
          <a:ln>
            <a:solidFill>
              <a:schemeClr val="bg1">
                <a:lumMod val="50000"/>
              </a:schemeClr>
            </a:solidFill>
          </a:ln>
        </p:spPr>
        <p:txBody>
          <a:bodyPr wrap="square">
            <a:spAutoFit/>
          </a:bodyPr>
          <a:lstStyle/>
          <a:p>
            <a:pPr algn="ctr">
              <a:defRPr/>
            </a:pPr>
            <a:r>
              <a:rPr lang="en-US" dirty="0" smtClean="0">
                <a:solidFill>
                  <a:srgbClr val="C00000"/>
                </a:solidFill>
              </a:rPr>
              <a:t>2. Click </a:t>
            </a:r>
            <a:r>
              <a:rPr lang="en-US" dirty="0">
                <a:solidFill>
                  <a:srgbClr val="C00000"/>
                </a:solidFill>
              </a:rPr>
              <a:t>the “</a:t>
            </a:r>
            <a:r>
              <a:rPr lang="en-US" b="1" dirty="0">
                <a:solidFill>
                  <a:srgbClr val="C00000"/>
                </a:solidFill>
              </a:rPr>
              <a:t>List items</a:t>
            </a:r>
            <a:r>
              <a:rPr lang="en-US" dirty="0">
                <a:solidFill>
                  <a:srgbClr val="C00000"/>
                </a:solidFill>
              </a:rPr>
              <a:t>” button</a:t>
            </a:r>
          </a:p>
        </p:txBody>
      </p:sp>
      <p:sp>
        <p:nvSpPr>
          <p:cNvPr id="15" name="Up Arrow 14"/>
          <p:cNvSpPr/>
          <p:nvPr/>
        </p:nvSpPr>
        <p:spPr bwMode="auto">
          <a:xfrm rot="19861621">
            <a:off x="5746992" y="4118668"/>
            <a:ext cx="342900" cy="949646"/>
          </a:xfrm>
          <a:prstGeom prst="upArrow">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Verdana" pitchFamily="34" charset="0"/>
            </a:endParaRPr>
          </a:p>
        </p:txBody>
      </p:sp>
      <p:sp>
        <p:nvSpPr>
          <p:cNvPr id="16" name="Donut 15"/>
          <p:cNvSpPr/>
          <p:nvPr/>
        </p:nvSpPr>
        <p:spPr>
          <a:xfrm>
            <a:off x="5126299" y="3915666"/>
            <a:ext cx="762553" cy="304800"/>
          </a:xfrm>
          <a:prstGeom prst="donut">
            <a:avLst>
              <a:gd name="adj" fmla="val 8019"/>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1" name="TextBox 10"/>
          <p:cNvSpPr txBox="1"/>
          <p:nvPr/>
        </p:nvSpPr>
        <p:spPr>
          <a:xfrm>
            <a:off x="621714" y="560377"/>
            <a:ext cx="6966715" cy="369332"/>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dirty="0" smtClean="0">
                <a:solidFill>
                  <a:srgbClr val="FFC000"/>
                </a:solidFill>
              </a:rPr>
              <a:t>Go to: </a:t>
            </a:r>
            <a:r>
              <a:rPr lang="en-US" dirty="0" smtClean="0">
                <a:solidFill>
                  <a:srgbClr val="FFC000"/>
                </a:solidFill>
                <a:hlinkClick r:id="rId3"/>
              </a:rPr>
              <a:t>http://dataweb.usitc.gov/scripts/tariff_current.asp</a:t>
            </a:r>
            <a:r>
              <a:rPr lang="en-US" dirty="0" smtClean="0">
                <a:solidFill>
                  <a:srgbClr val="FFC000"/>
                </a:solidFill>
              </a:rPr>
              <a:t> </a:t>
            </a:r>
            <a:endParaRPr lang="en-US" dirty="0">
              <a:solidFill>
                <a:srgbClr val="FFC000"/>
              </a:solidFill>
            </a:endParaRPr>
          </a:p>
        </p:txBody>
      </p:sp>
    </p:spTree>
    <p:extLst>
      <p:ext uri="{BB962C8B-B14F-4D97-AF65-F5344CB8AC3E}">
        <p14:creationId xmlns:p14="http://schemas.microsoft.com/office/powerpoint/2010/main" val="2667958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54" y="304800"/>
            <a:ext cx="9046346" cy="6094520"/>
          </a:xfrm>
          <a:prstGeom prst="rect">
            <a:avLst/>
          </a:prstGeom>
        </p:spPr>
      </p:pic>
      <p:sp>
        <p:nvSpPr>
          <p:cNvPr id="5" name="Slide Number Placeholder 4"/>
          <p:cNvSpPr>
            <a:spLocks noGrp="1"/>
          </p:cNvSpPr>
          <p:nvPr>
            <p:ph type="sldNum" sz="quarter" idx="12"/>
          </p:nvPr>
        </p:nvSpPr>
        <p:spPr>
          <a:xfrm>
            <a:off x="6872056" y="6399320"/>
            <a:ext cx="2133600" cy="457200"/>
          </a:xfrm>
        </p:spPr>
        <p:txBody>
          <a:bodyPr/>
          <a:lstStyle/>
          <a:p>
            <a:pPr>
              <a:defRPr/>
            </a:pPr>
            <a:fld id="{9D387272-BAE7-41C7-B58F-518051C678CF}" type="slidenum">
              <a:rPr lang="en-US" smtClean="0"/>
              <a:pPr>
                <a:defRPr/>
              </a:pPr>
              <a:t>15</a:t>
            </a:fld>
            <a:endParaRPr lang="en-US" dirty="0"/>
          </a:p>
        </p:txBody>
      </p:sp>
      <p:sp>
        <p:nvSpPr>
          <p:cNvPr id="7" name="Rectangle 6"/>
          <p:cNvSpPr/>
          <p:nvPr/>
        </p:nvSpPr>
        <p:spPr>
          <a:xfrm>
            <a:off x="5652856" y="2047927"/>
            <a:ext cx="2438400" cy="646331"/>
          </a:xfrm>
          <a:prstGeom prst="rect">
            <a:avLst/>
          </a:prstGeom>
          <a:solidFill>
            <a:schemeClr val="accent6">
              <a:lumMod val="40000"/>
              <a:lumOff val="60000"/>
            </a:schemeClr>
          </a:solidFill>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dirty="0" smtClean="0">
                <a:solidFill>
                  <a:schemeClr val="accent3"/>
                </a:solidFill>
              </a:rPr>
              <a:t>2. Click </a:t>
            </a:r>
            <a:r>
              <a:rPr lang="en-US" dirty="0">
                <a:solidFill>
                  <a:schemeClr val="accent3"/>
                </a:solidFill>
              </a:rPr>
              <a:t>the </a:t>
            </a:r>
            <a:r>
              <a:rPr lang="en-US" b="1" dirty="0">
                <a:solidFill>
                  <a:schemeClr val="accent3"/>
                </a:solidFill>
              </a:rPr>
              <a:t>“Detail” </a:t>
            </a:r>
            <a:r>
              <a:rPr lang="en-US" dirty="0">
                <a:solidFill>
                  <a:schemeClr val="accent3"/>
                </a:solidFill>
              </a:rPr>
              <a:t>button</a:t>
            </a:r>
          </a:p>
        </p:txBody>
      </p:sp>
      <p:sp>
        <p:nvSpPr>
          <p:cNvPr id="10" name="Rectangle 9"/>
          <p:cNvSpPr/>
          <p:nvPr/>
        </p:nvSpPr>
        <p:spPr>
          <a:xfrm>
            <a:off x="418679" y="4489314"/>
            <a:ext cx="1700673" cy="923330"/>
          </a:xfrm>
          <a:prstGeom prst="rect">
            <a:avLst/>
          </a:prstGeom>
          <a:solidFill>
            <a:schemeClr val="accent6">
              <a:lumMod val="40000"/>
              <a:lumOff val="60000"/>
            </a:schemeClr>
          </a:solidFill>
          <a:ln>
            <a:solidFill>
              <a:schemeClr val="bg1">
                <a:lumMod val="50000"/>
              </a:schemeClr>
            </a:solidFill>
          </a:ln>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dirty="0" smtClean="0">
                <a:solidFill>
                  <a:schemeClr val="accent3"/>
                </a:solidFill>
              </a:rPr>
              <a:t>1. Choose your </a:t>
            </a:r>
            <a:r>
              <a:rPr lang="en-US" dirty="0">
                <a:solidFill>
                  <a:schemeClr val="accent3"/>
                </a:solidFill>
              </a:rPr>
              <a:t>product from </a:t>
            </a:r>
            <a:r>
              <a:rPr lang="en-US" dirty="0" smtClean="0">
                <a:solidFill>
                  <a:schemeClr val="accent3"/>
                </a:solidFill>
              </a:rPr>
              <a:t>the list</a:t>
            </a:r>
            <a:endParaRPr lang="en-US" dirty="0">
              <a:solidFill>
                <a:schemeClr val="accent3"/>
              </a:solidFill>
            </a:endParaRPr>
          </a:p>
        </p:txBody>
      </p:sp>
      <p:sp>
        <p:nvSpPr>
          <p:cNvPr id="11" name="Up Arrow 10"/>
          <p:cNvSpPr/>
          <p:nvPr/>
        </p:nvSpPr>
        <p:spPr bwMode="auto">
          <a:xfrm rot="5400000">
            <a:off x="2297848" y="4701698"/>
            <a:ext cx="342900" cy="498563"/>
          </a:xfrm>
          <a:prstGeom prst="upArrow">
            <a:avLst/>
          </a:prstGeom>
          <a:solidFill>
            <a:schemeClr val="accent3"/>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Verdana" pitchFamily="34" charset="0"/>
            </a:endParaRPr>
          </a:p>
        </p:txBody>
      </p:sp>
      <p:sp>
        <p:nvSpPr>
          <p:cNvPr id="12" name="Up Arrow 11"/>
          <p:cNvSpPr/>
          <p:nvPr/>
        </p:nvSpPr>
        <p:spPr bwMode="auto">
          <a:xfrm rot="16200000">
            <a:off x="4351602" y="1407366"/>
            <a:ext cx="287117" cy="2207923"/>
          </a:xfrm>
          <a:prstGeom prst="upArrow">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Verdana" pitchFamily="34" charset="0"/>
            </a:endParaRPr>
          </a:p>
        </p:txBody>
      </p:sp>
      <p:sp>
        <p:nvSpPr>
          <p:cNvPr id="13" name="Donut 12"/>
          <p:cNvSpPr/>
          <p:nvPr/>
        </p:nvSpPr>
        <p:spPr>
          <a:xfrm>
            <a:off x="2770288" y="2414345"/>
            <a:ext cx="533400" cy="295958"/>
          </a:xfrm>
          <a:prstGeom prst="donut">
            <a:avLst>
              <a:gd name="adj" fmla="val 8019"/>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4" name="Donut 13"/>
          <p:cNvSpPr/>
          <p:nvPr/>
        </p:nvSpPr>
        <p:spPr>
          <a:xfrm>
            <a:off x="2819244" y="4819848"/>
            <a:ext cx="381155" cy="285552"/>
          </a:xfrm>
          <a:prstGeom prst="donut">
            <a:avLst>
              <a:gd name="adj" fmla="val 801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Tree>
    <p:extLst>
      <p:ext uri="{BB962C8B-B14F-4D97-AF65-F5344CB8AC3E}">
        <p14:creationId xmlns:p14="http://schemas.microsoft.com/office/powerpoint/2010/main" val="3842394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82809"/>
            <a:ext cx="8286750" cy="6416181"/>
          </a:xfrm>
          <a:prstGeom prst="rect">
            <a:avLst/>
          </a:prstGeom>
        </p:spPr>
      </p:pic>
      <p:sp>
        <p:nvSpPr>
          <p:cNvPr id="5" name="Slide Number Placeholder 4"/>
          <p:cNvSpPr>
            <a:spLocks noGrp="1"/>
          </p:cNvSpPr>
          <p:nvPr>
            <p:ph type="sldNum" sz="quarter" idx="12"/>
          </p:nvPr>
        </p:nvSpPr>
        <p:spPr>
          <a:xfrm>
            <a:off x="6629400" y="6400800"/>
            <a:ext cx="2286000" cy="457200"/>
          </a:xfrm>
        </p:spPr>
        <p:txBody>
          <a:bodyPr/>
          <a:lstStyle/>
          <a:p>
            <a:pPr>
              <a:defRPr/>
            </a:pPr>
            <a:fld id="{9D387272-BAE7-41C7-B58F-518051C678CF}" type="slidenum">
              <a:rPr lang="en-US" smtClean="0"/>
              <a:pPr>
                <a:defRPr/>
              </a:pPr>
              <a:t>16</a:t>
            </a:fld>
            <a:endParaRPr lang="en-US" dirty="0"/>
          </a:p>
        </p:txBody>
      </p:sp>
      <p:sp>
        <p:nvSpPr>
          <p:cNvPr id="6" name="TextBox 5"/>
          <p:cNvSpPr txBox="1"/>
          <p:nvPr/>
        </p:nvSpPr>
        <p:spPr>
          <a:xfrm>
            <a:off x="5943600" y="5949434"/>
            <a:ext cx="385042" cy="369332"/>
          </a:xfrm>
          <a:prstGeom prst="rect">
            <a:avLst/>
          </a:prstGeom>
          <a:noFill/>
        </p:spPr>
        <p:txBody>
          <a:bodyPr wrap="none" rtlCol="0">
            <a:spAutoFit/>
          </a:bodyPr>
          <a:lstStyle/>
          <a:p>
            <a:r>
              <a:rPr lang="en-US" b="1" dirty="0" smtClean="0">
                <a:solidFill>
                  <a:schemeClr val="accent3"/>
                </a:solidFill>
              </a:rPr>
              <a:t>√</a:t>
            </a:r>
            <a:endParaRPr lang="en-US" b="1" dirty="0">
              <a:solidFill>
                <a:schemeClr val="accent3"/>
              </a:solidFill>
            </a:endParaRPr>
          </a:p>
        </p:txBody>
      </p:sp>
      <p:sp>
        <p:nvSpPr>
          <p:cNvPr id="11" name="Donut 10"/>
          <p:cNvSpPr/>
          <p:nvPr/>
        </p:nvSpPr>
        <p:spPr>
          <a:xfrm>
            <a:off x="2362200" y="5562600"/>
            <a:ext cx="5181600" cy="1143000"/>
          </a:xfrm>
          <a:prstGeom prst="donut">
            <a:avLst>
              <a:gd name="adj" fmla="val 2565"/>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8" name="TextBox 7"/>
          <p:cNvSpPr txBox="1"/>
          <p:nvPr/>
        </p:nvSpPr>
        <p:spPr>
          <a:xfrm>
            <a:off x="6934200" y="1981200"/>
            <a:ext cx="2148321" cy="2031325"/>
          </a:xfrm>
          <a:prstGeom prst="rect">
            <a:avLst/>
          </a:prstGeom>
          <a:solidFill>
            <a:schemeClr val="accent6">
              <a:lumMod val="40000"/>
              <a:lumOff val="60000"/>
            </a:schemeClr>
          </a:solidFill>
          <a:scene3d>
            <a:camera prst="orthographicFront"/>
            <a:lightRig rig="threePt" dir="t"/>
          </a:scene3d>
          <a:sp3d>
            <a:bevelT w="152400" h="50800" prst="softRound"/>
          </a:sp3d>
        </p:spPr>
        <p:style>
          <a:lnRef idx="2">
            <a:schemeClr val="accent4"/>
          </a:lnRef>
          <a:fillRef idx="1">
            <a:schemeClr val="lt1"/>
          </a:fillRef>
          <a:effectRef idx="0">
            <a:schemeClr val="accent4"/>
          </a:effectRef>
          <a:fontRef idx="minor">
            <a:schemeClr val="dk1"/>
          </a:fontRef>
        </p:style>
        <p:txBody>
          <a:bodyPr wrap="square">
            <a:spAutoFit/>
          </a:bodyPr>
          <a:lstStyle/>
          <a:p>
            <a:pPr algn="ctr">
              <a:defRPr/>
            </a:pPr>
            <a:r>
              <a:rPr lang="en-US" dirty="0" smtClean="0">
                <a:solidFill>
                  <a:schemeClr val="accent3"/>
                </a:solidFill>
              </a:rPr>
              <a:t>Check if code </a:t>
            </a:r>
            <a:r>
              <a:rPr lang="en-US" b="1" dirty="0" smtClean="0">
                <a:solidFill>
                  <a:schemeClr val="accent3"/>
                </a:solidFill>
              </a:rPr>
              <a:t>“A” </a:t>
            </a:r>
            <a:r>
              <a:rPr lang="en-US" dirty="0" smtClean="0">
                <a:solidFill>
                  <a:schemeClr val="accent3"/>
                </a:solidFill>
              </a:rPr>
              <a:t>is listed for your product; if A*, check excluded countries just below</a:t>
            </a:r>
            <a:endParaRPr lang="en-US" dirty="0">
              <a:solidFill>
                <a:schemeClr val="accent3"/>
              </a:solidFill>
            </a:endParaRPr>
          </a:p>
        </p:txBody>
      </p:sp>
    </p:spTree>
    <p:extLst>
      <p:ext uri="{BB962C8B-B14F-4D97-AF65-F5344CB8AC3E}">
        <p14:creationId xmlns:p14="http://schemas.microsoft.com/office/powerpoint/2010/main" val="3391353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980" y="55287"/>
            <a:ext cx="8264787" cy="6629400"/>
          </a:xfrm>
          <a:prstGeom prst="rect">
            <a:avLst/>
          </a:prstGeom>
        </p:spPr>
      </p:pic>
      <p:sp>
        <p:nvSpPr>
          <p:cNvPr id="5" name="Slide Number Placeholder 4"/>
          <p:cNvSpPr>
            <a:spLocks noGrp="1"/>
          </p:cNvSpPr>
          <p:nvPr>
            <p:ph type="sldNum" sz="quarter" idx="12"/>
          </p:nvPr>
        </p:nvSpPr>
        <p:spPr>
          <a:xfrm>
            <a:off x="6629400" y="6400800"/>
            <a:ext cx="2286000" cy="457200"/>
          </a:xfrm>
        </p:spPr>
        <p:txBody>
          <a:bodyPr/>
          <a:lstStyle/>
          <a:p>
            <a:pPr>
              <a:defRPr/>
            </a:pPr>
            <a:fld id="{9D387272-BAE7-41C7-B58F-518051C678CF}" type="slidenum">
              <a:rPr lang="en-US" smtClean="0"/>
              <a:pPr>
                <a:defRPr/>
              </a:pPr>
              <a:t>17</a:t>
            </a:fld>
            <a:endParaRPr lang="en-US" dirty="0"/>
          </a:p>
        </p:txBody>
      </p:sp>
      <p:sp>
        <p:nvSpPr>
          <p:cNvPr id="11" name="Donut 10"/>
          <p:cNvSpPr/>
          <p:nvPr/>
        </p:nvSpPr>
        <p:spPr>
          <a:xfrm>
            <a:off x="3785888" y="1538041"/>
            <a:ext cx="1476972" cy="228601"/>
          </a:xfrm>
          <a:prstGeom prst="donut">
            <a:avLst>
              <a:gd name="adj" fmla="val 3244"/>
            </a:avLst>
          </a:prstGeom>
          <a:solidFill>
            <a:schemeClr val="accent3">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7" name="TextBox 6"/>
          <p:cNvSpPr txBox="1"/>
          <p:nvPr/>
        </p:nvSpPr>
        <p:spPr>
          <a:xfrm>
            <a:off x="155473" y="784664"/>
            <a:ext cx="2082800" cy="2585323"/>
          </a:xfrm>
          <a:prstGeom prst="rect">
            <a:avLst/>
          </a:prstGeom>
          <a:solidFill>
            <a:schemeClr val="accent6">
              <a:lumMod val="40000"/>
              <a:lumOff val="60000"/>
            </a:schemeClr>
          </a:solidFill>
          <a:ln>
            <a:solidFill>
              <a:schemeClr val="bg1">
                <a:lumMod val="50000"/>
              </a:schemeClr>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a:defRPr/>
            </a:pPr>
            <a:r>
              <a:rPr lang="en-US" dirty="0" smtClean="0">
                <a:solidFill>
                  <a:schemeClr val="accent3"/>
                </a:solidFill>
              </a:rPr>
              <a:t>More detail can be found by clicking on the links here. </a:t>
            </a:r>
          </a:p>
          <a:p>
            <a:pPr algn="ctr">
              <a:defRPr/>
            </a:pPr>
            <a:r>
              <a:rPr lang="en-US" dirty="0" smtClean="0">
                <a:solidFill>
                  <a:schemeClr val="accent3"/>
                </a:solidFill>
              </a:rPr>
              <a:t>For example, click on </a:t>
            </a:r>
            <a:r>
              <a:rPr lang="en-US" b="1" dirty="0" smtClean="0">
                <a:solidFill>
                  <a:schemeClr val="accent3"/>
                </a:solidFill>
              </a:rPr>
              <a:t>“imports by source country”</a:t>
            </a:r>
            <a:endParaRPr lang="en-US" b="1" dirty="0">
              <a:solidFill>
                <a:schemeClr val="accent3"/>
              </a:solidFill>
            </a:endParaRPr>
          </a:p>
        </p:txBody>
      </p:sp>
      <p:sp>
        <p:nvSpPr>
          <p:cNvPr id="9" name="Up Arrow 8"/>
          <p:cNvSpPr/>
          <p:nvPr/>
        </p:nvSpPr>
        <p:spPr bwMode="auto">
          <a:xfrm rot="6146579">
            <a:off x="2840630" y="846252"/>
            <a:ext cx="342900" cy="1238976"/>
          </a:xfrm>
          <a:prstGeom prst="upArrow">
            <a:avLst/>
          </a:prstGeom>
          <a:solidFill>
            <a:schemeClr val="accent3"/>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2059571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8915400" cy="1398587"/>
          </a:xfrm>
        </p:spPr>
        <p:txBody>
          <a:bodyPr/>
          <a:lstStyle/>
          <a:p>
            <a:pPr>
              <a:defRPr/>
            </a:pPr>
            <a:r>
              <a:rPr lang="en-US" u="sng" dirty="0" smtClean="0">
                <a:solidFill>
                  <a:schemeClr val="tx1"/>
                </a:solidFill>
              </a:rPr>
              <a:t/>
            </a:r>
            <a:br>
              <a:rPr lang="en-US" u="sng" dirty="0" smtClean="0">
                <a:solidFill>
                  <a:schemeClr val="tx1"/>
                </a:solidFill>
              </a:rPr>
            </a:br>
            <a:r>
              <a:rPr lang="en-US" b="1" i="1" dirty="0" smtClean="0">
                <a:solidFill>
                  <a:schemeClr val="tx1"/>
                </a:solidFill>
              </a:rPr>
              <a:t>GSP</a:t>
            </a:r>
            <a:r>
              <a:rPr lang="en-US" i="1" dirty="0" smtClean="0">
                <a:solidFill>
                  <a:schemeClr val="tx1"/>
                </a:solidFill>
              </a:rPr>
              <a:t> </a:t>
            </a:r>
            <a:r>
              <a:rPr lang="en-US" sz="4500" b="1" i="1" dirty="0" smtClean="0">
                <a:solidFill>
                  <a:schemeClr val="tx1"/>
                </a:solidFill>
              </a:rPr>
              <a:t>Petition Process </a:t>
            </a:r>
            <a:br>
              <a:rPr lang="en-US" sz="4500" b="1" i="1" dirty="0" smtClean="0">
                <a:solidFill>
                  <a:schemeClr val="tx1"/>
                </a:solidFill>
              </a:rPr>
            </a:br>
            <a:r>
              <a:rPr lang="en-US" sz="4500" b="1" i="1" dirty="0" smtClean="0">
                <a:solidFill>
                  <a:schemeClr val="tx1"/>
                </a:solidFill>
              </a:rPr>
              <a:t>to Add New Products</a:t>
            </a:r>
            <a:r>
              <a:rPr lang="en-US" sz="5100" b="1" dirty="0" smtClean="0">
                <a:solidFill>
                  <a:schemeClr val="tx1"/>
                </a:solidFill>
              </a:rPr>
              <a:t/>
            </a:r>
            <a:br>
              <a:rPr lang="en-US" sz="5100" b="1" dirty="0" smtClean="0">
                <a:solidFill>
                  <a:schemeClr val="tx1"/>
                </a:solidFill>
              </a:rPr>
            </a:br>
            <a:endParaRPr lang="en-US" sz="5100" b="1" dirty="0">
              <a:solidFill>
                <a:schemeClr val="tx1"/>
              </a:solidFill>
            </a:endParaRPr>
          </a:p>
        </p:txBody>
      </p:sp>
      <p:sp>
        <p:nvSpPr>
          <p:cNvPr id="4" name="Slide Number Placeholder 3"/>
          <p:cNvSpPr>
            <a:spLocks noGrp="1"/>
          </p:cNvSpPr>
          <p:nvPr>
            <p:ph type="sldNum" sz="quarter" idx="12"/>
          </p:nvPr>
        </p:nvSpPr>
        <p:spPr/>
        <p:txBody>
          <a:bodyPr/>
          <a:lstStyle/>
          <a:p>
            <a:pPr>
              <a:defRPr/>
            </a:pPr>
            <a:fld id="{15483721-EA8F-453F-95A0-987F2CF2EA27}" type="slidenum">
              <a:rPr lang="en-US" smtClean="0"/>
              <a:pPr>
                <a:defRPr/>
              </a:pPr>
              <a:t>18</a:t>
            </a:fld>
            <a:endParaRPr lang="en-US" dirty="0"/>
          </a:p>
        </p:txBody>
      </p:sp>
      <p:graphicFrame>
        <p:nvGraphicFramePr>
          <p:cNvPr id="5" name="Diagram 4"/>
          <p:cNvGraphicFramePr/>
          <p:nvPr>
            <p:extLst>
              <p:ext uri="{D42A27DB-BD31-4B8C-83A1-F6EECF244321}">
                <p14:modId xmlns:p14="http://schemas.microsoft.com/office/powerpoint/2010/main" val="3259271553"/>
              </p:ext>
            </p:extLst>
          </p:nvPr>
        </p:nvGraphicFramePr>
        <p:xfrm>
          <a:off x="762000" y="1600200"/>
          <a:ext cx="79248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4496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206A395-3B11-42DA-9D24-28AEFE504A7D}" type="slidenum">
              <a:rPr lang="en-US" smtClean="0"/>
              <a:pPr>
                <a:defRPr/>
              </a:pPr>
              <a:t>19</a:t>
            </a:fld>
            <a:endParaRPr lang="en-US" dirty="0"/>
          </a:p>
        </p:txBody>
      </p:sp>
      <p:graphicFrame>
        <p:nvGraphicFramePr>
          <p:cNvPr id="6" name="Diagram 5"/>
          <p:cNvGraphicFramePr/>
          <p:nvPr>
            <p:extLst>
              <p:ext uri="{D42A27DB-BD31-4B8C-83A1-F6EECF244321}">
                <p14:modId xmlns:p14="http://schemas.microsoft.com/office/powerpoint/2010/main" val="1207077268"/>
              </p:ext>
            </p:extLst>
          </p:nvPr>
        </p:nvGraphicFramePr>
        <p:xfrm>
          <a:off x="2362200" y="609600"/>
          <a:ext cx="4572000" cy="1200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1588051806"/>
              </p:ext>
            </p:extLst>
          </p:nvPr>
        </p:nvGraphicFramePr>
        <p:xfrm>
          <a:off x="2209800" y="2401878"/>
          <a:ext cx="4572000" cy="38417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83660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228600"/>
            <a:ext cx="9144000" cy="1139825"/>
          </a:xfrm>
        </p:spPr>
        <p:txBody>
          <a:bodyPr/>
          <a:lstStyle/>
          <a:p>
            <a:pPr algn="l" eaLnBrk="1" hangingPunct="1">
              <a:defRPr/>
            </a:pPr>
            <a:r>
              <a:rPr lang="en-US" sz="5100" b="1" dirty="0" smtClean="0">
                <a:solidFill>
                  <a:schemeClr val="tx1"/>
                </a:solidFill>
              </a:rPr>
              <a:t>Presentation Summary </a:t>
            </a:r>
          </a:p>
        </p:txBody>
      </p:sp>
      <p:sp>
        <p:nvSpPr>
          <p:cNvPr id="2" name="Slide Number Placeholder 1"/>
          <p:cNvSpPr>
            <a:spLocks noGrp="1"/>
          </p:cNvSpPr>
          <p:nvPr>
            <p:ph type="sldNum" sz="quarter" idx="12"/>
          </p:nvPr>
        </p:nvSpPr>
        <p:spPr/>
        <p:txBody>
          <a:bodyPr/>
          <a:lstStyle/>
          <a:p>
            <a:pPr>
              <a:defRPr/>
            </a:pPr>
            <a:fld id="{42BC9689-7C70-43F5-A52E-7282840D56CD}" type="slidenum">
              <a:rPr lang="en-US" smtClean="0"/>
              <a:pPr>
                <a:defRPr/>
              </a:pPr>
              <a:t>2</a:t>
            </a:fld>
            <a:endParaRPr lang="en-US" dirty="0"/>
          </a:p>
        </p:txBody>
      </p:sp>
      <p:graphicFrame>
        <p:nvGraphicFramePr>
          <p:cNvPr id="3" name="Diagram 2"/>
          <p:cNvGraphicFramePr/>
          <p:nvPr>
            <p:extLst>
              <p:ext uri="{D42A27DB-BD31-4B8C-83A1-F6EECF244321}">
                <p14:modId xmlns:p14="http://schemas.microsoft.com/office/powerpoint/2010/main" val="2524010589"/>
              </p:ext>
            </p:extLst>
          </p:nvPr>
        </p:nvGraphicFramePr>
        <p:xfrm>
          <a:off x="381000" y="1371600"/>
          <a:ext cx="8077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776455247"/>
              </p:ext>
            </p:extLst>
          </p:nvPr>
        </p:nvGraphicFramePr>
        <p:xfrm>
          <a:off x="533400" y="152400"/>
          <a:ext cx="7772400"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3205097760"/>
              </p:ext>
            </p:extLst>
          </p:nvPr>
        </p:nvGraphicFramePr>
        <p:xfrm>
          <a:off x="685800" y="3048000"/>
          <a:ext cx="8001000" cy="2209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Slide Number Placeholder 3"/>
          <p:cNvSpPr>
            <a:spLocks noGrp="1"/>
          </p:cNvSpPr>
          <p:nvPr>
            <p:ph type="sldNum" sz="quarter" idx="12"/>
          </p:nvPr>
        </p:nvSpPr>
        <p:spPr/>
        <p:txBody>
          <a:bodyPr/>
          <a:lstStyle/>
          <a:p>
            <a:pPr>
              <a:defRPr/>
            </a:pPr>
            <a:fld id="{862A8583-378E-4F91-BAA6-C35B5C77D95D}" type="slidenum">
              <a:rPr lang="en-US" smtClean="0"/>
              <a:pPr>
                <a:defRPr/>
              </a:pPr>
              <a:t>20</a:t>
            </a:fld>
            <a:endParaRPr lang="en-US" dirty="0"/>
          </a:p>
        </p:txBody>
      </p:sp>
    </p:spTree>
    <p:extLst>
      <p:ext uri="{BB962C8B-B14F-4D97-AF65-F5344CB8AC3E}">
        <p14:creationId xmlns:p14="http://schemas.microsoft.com/office/powerpoint/2010/main" val="3031489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CNL Waiver Revocation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61657839"/>
              </p:ext>
            </p:extLst>
          </p:nvPr>
        </p:nvGraphicFramePr>
        <p:xfrm>
          <a:off x="457200" y="1600200"/>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D4A85520-7125-4DC1-BC85-9E19056E2930}" type="slidenum">
              <a:rPr lang="en-US" smtClean="0"/>
              <a:pPr>
                <a:defRPr/>
              </a:pPr>
              <a:t>21</a:t>
            </a:fld>
            <a:endParaRPr lang="en-US" dirty="0"/>
          </a:p>
        </p:txBody>
      </p:sp>
    </p:spTree>
    <p:extLst>
      <p:ext uri="{BB962C8B-B14F-4D97-AF65-F5344CB8AC3E}">
        <p14:creationId xmlns:p14="http://schemas.microsoft.com/office/powerpoint/2010/main" val="656515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 Tariff Bill” (MTB) duty suspension process</a:t>
            </a:r>
            <a:endParaRPr lang="en-US" dirty="0"/>
          </a:p>
        </p:txBody>
      </p:sp>
      <p:sp>
        <p:nvSpPr>
          <p:cNvPr id="3" name="Content Placeholder 2"/>
          <p:cNvSpPr>
            <a:spLocks noGrp="1"/>
          </p:cNvSpPr>
          <p:nvPr>
            <p:ph idx="1"/>
          </p:nvPr>
        </p:nvSpPr>
        <p:spPr/>
        <p:txBody>
          <a:bodyPr/>
          <a:lstStyle/>
          <a:p>
            <a:r>
              <a:rPr lang="en-US" dirty="0" smtClean="0"/>
              <a:t>Provides 3 years of duty-free or reduced duty rate (up to $500,000 estimated value).</a:t>
            </a:r>
          </a:p>
          <a:p>
            <a:r>
              <a:rPr lang="en-US" dirty="0" smtClean="0"/>
              <a:t>Not applicable if any domestic opposition.</a:t>
            </a:r>
          </a:p>
          <a:p>
            <a:r>
              <a:rPr lang="en-US" dirty="0" smtClean="0"/>
              <a:t>Product is described in detail within an 8 digit HTS number (examples follow)</a:t>
            </a:r>
          </a:p>
          <a:p>
            <a:endParaRPr lang="en-US" dirty="0" smtClean="0"/>
          </a:p>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D4A85520-7125-4DC1-BC85-9E19056E2930}" type="slidenum">
              <a:rPr lang="en-US" smtClean="0"/>
              <a:pPr>
                <a:defRPr/>
              </a:pPr>
              <a:t>22</a:t>
            </a:fld>
            <a:endParaRPr lang="en-US" dirty="0"/>
          </a:p>
        </p:txBody>
      </p:sp>
    </p:spTree>
    <p:extLst>
      <p:ext uri="{BB962C8B-B14F-4D97-AF65-F5344CB8AC3E}">
        <p14:creationId xmlns:p14="http://schemas.microsoft.com/office/powerpoint/2010/main" val="3343722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Duty suspension “MTBs” </a:t>
            </a:r>
            <a:endParaRPr lang="en-US" dirty="0"/>
          </a:p>
        </p:txBody>
      </p:sp>
      <p:sp>
        <p:nvSpPr>
          <p:cNvPr id="3" name="Content Placeholder 2"/>
          <p:cNvSpPr>
            <a:spLocks noGrp="1"/>
          </p:cNvSpPr>
          <p:nvPr>
            <p:ph idx="1"/>
          </p:nvPr>
        </p:nvSpPr>
        <p:spPr/>
        <p:txBody>
          <a:bodyPr/>
          <a:lstStyle/>
          <a:p>
            <a:r>
              <a:rPr lang="en-US" dirty="0" smtClean="0"/>
              <a:t>Legal authority had lapsed </a:t>
            </a:r>
            <a:r>
              <a:rPr lang="en-US" dirty="0"/>
              <a:t>since </a:t>
            </a:r>
            <a:r>
              <a:rPr lang="en-US" dirty="0" smtClean="0"/>
              <a:t>2012; </a:t>
            </a:r>
          </a:p>
          <a:p>
            <a:r>
              <a:rPr lang="en-US" dirty="0" smtClean="0"/>
              <a:t>60 day petition period beginning October 15, 2016</a:t>
            </a:r>
          </a:p>
          <a:p>
            <a:r>
              <a:rPr lang="en-US" dirty="0" smtClean="0"/>
              <a:t>Second 60 day petition period beginning October 15, 2019</a:t>
            </a:r>
          </a:p>
          <a:p>
            <a:r>
              <a:rPr lang="en-US" dirty="0" smtClean="0"/>
              <a:t>Law provides for two 3 year cycles (likely to be 2018-2020) and (2021-2023)</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D4A85520-7125-4DC1-BC85-9E19056E2930}" type="slidenum">
              <a:rPr lang="en-US" smtClean="0"/>
              <a:pPr>
                <a:defRPr/>
              </a:pPr>
              <a:t>23</a:t>
            </a:fld>
            <a:endParaRPr lang="en-US" dirty="0"/>
          </a:p>
        </p:txBody>
      </p:sp>
    </p:spTree>
    <p:extLst>
      <p:ext uri="{BB962C8B-B14F-4D97-AF65-F5344CB8AC3E}">
        <p14:creationId xmlns:p14="http://schemas.microsoft.com/office/powerpoint/2010/main" val="37275289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File a Petition?</a:t>
            </a:r>
            <a:endParaRPr lang="en-US" dirty="0"/>
          </a:p>
        </p:txBody>
      </p:sp>
      <p:sp>
        <p:nvSpPr>
          <p:cNvPr id="3" name="Content Placeholder 2"/>
          <p:cNvSpPr>
            <a:spLocks noGrp="1"/>
          </p:cNvSpPr>
          <p:nvPr>
            <p:ph idx="1"/>
          </p:nvPr>
        </p:nvSpPr>
        <p:spPr/>
        <p:txBody>
          <a:bodyPr/>
          <a:lstStyle/>
          <a:p>
            <a:r>
              <a:rPr lang="en-US" dirty="0" smtClean="0"/>
              <a:t>A “member of the public” who can demonstrate that they are likely to use, or benefit directly from the use of, the article that is the subject of the petition</a:t>
            </a:r>
          </a:p>
          <a:p>
            <a:endParaRPr lang="en-US" dirty="0" smtClean="0"/>
          </a:p>
          <a:p>
            <a:r>
              <a:rPr lang="en-US" dirty="0" smtClean="0"/>
              <a:t>A likely beneficiary is generally the importer of record or a U.S. manufacturer that uses the imported article</a:t>
            </a:r>
            <a:endParaRPr lang="en-US" dirty="0"/>
          </a:p>
        </p:txBody>
      </p:sp>
    </p:spTree>
    <p:extLst>
      <p:ext uri="{BB962C8B-B14F-4D97-AF65-F5344CB8AC3E}">
        <p14:creationId xmlns:p14="http://schemas.microsoft.com/office/powerpoint/2010/main" val="17037522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Requirements for Duty </a:t>
            </a:r>
            <a:r>
              <a:rPr lang="en-US" dirty="0"/>
              <a:t>S</a:t>
            </a:r>
            <a:r>
              <a:rPr lang="en-US" dirty="0" smtClean="0"/>
              <a:t>uspensions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No opposition from a domestic producer of the product</a:t>
            </a:r>
          </a:p>
          <a:p>
            <a:endParaRPr lang="en-US" dirty="0" smtClean="0"/>
          </a:p>
          <a:p>
            <a:r>
              <a:rPr lang="en-US" dirty="0" smtClean="0"/>
              <a:t>Revenue loss must be less than $500,000 per year for each product</a:t>
            </a:r>
          </a:p>
          <a:p>
            <a:endParaRPr lang="en-US" dirty="0" smtClean="0"/>
          </a:p>
          <a:p>
            <a:r>
              <a:rPr lang="en-US" dirty="0" smtClean="0"/>
              <a:t>Petitioner must certify that the duty suspension is available to all importers</a:t>
            </a:r>
          </a:p>
          <a:p>
            <a:endParaRPr lang="en-US" dirty="0" smtClean="0"/>
          </a:p>
          <a:p>
            <a:r>
              <a:rPr lang="en-US" dirty="0" smtClean="0"/>
              <a:t>Product must be described in a way that is sufficiently clear to be administered by US Customs and Border Protection</a:t>
            </a:r>
            <a:endParaRPr lang="en-US" dirty="0"/>
          </a:p>
        </p:txBody>
      </p:sp>
    </p:spTree>
    <p:extLst>
      <p:ext uri="{BB962C8B-B14F-4D97-AF65-F5344CB8AC3E}">
        <p14:creationId xmlns:p14="http://schemas.microsoft.com/office/powerpoint/2010/main" val="2550585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945750836"/>
              </p:ext>
            </p:extLst>
          </p:nvPr>
        </p:nvGraphicFramePr>
        <p:xfrm>
          <a:off x="685800" y="1692275"/>
          <a:ext cx="7772400" cy="1736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p:cNvSpPr>
            <a:spLocks noGrp="1"/>
          </p:cNvSpPr>
          <p:nvPr>
            <p:ph type="subTitle" sz="quarter" idx="1"/>
          </p:nvPr>
        </p:nvSpPr>
        <p:spPr/>
        <p:txBody>
          <a:bodyPr/>
          <a:lstStyle/>
          <a:p>
            <a:r>
              <a:rPr lang="en-US" dirty="0" smtClean="0">
                <a:solidFill>
                  <a:schemeClr val="accent3">
                    <a:lumMod val="60000"/>
                    <a:lumOff val="40000"/>
                  </a:schemeClr>
                </a:solidFill>
              </a:rPr>
              <a:t>ITC reviews for accurate description and ability to  implement by US Customs</a:t>
            </a:r>
            <a:endParaRPr lang="en-US" dirty="0">
              <a:solidFill>
                <a:schemeClr val="accent3">
                  <a:lumMod val="60000"/>
                  <a:lumOff val="40000"/>
                </a:schemeClr>
              </a:solidFill>
            </a:endParaRPr>
          </a:p>
        </p:txBody>
      </p:sp>
      <p:sp>
        <p:nvSpPr>
          <p:cNvPr id="4" name="Slide Number Placeholder 3"/>
          <p:cNvSpPr>
            <a:spLocks noGrp="1"/>
          </p:cNvSpPr>
          <p:nvPr>
            <p:ph type="sldNum" sz="quarter" idx="12"/>
          </p:nvPr>
        </p:nvSpPr>
        <p:spPr/>
        <p:txBody>
          <a:bodyPr/>
          <a:lstStyle/>
          <a:p>
            <a:pPr>
              <a:defRPr/>
            </a:pPr>
            <a:fld id="{862A8583-378E-4F91-BAA6-C35B5C77D95D}" type="slidenum">
              <a:rPr lang="en-US" smtClean="0"/>
              <a:pPr>
                <a:defRPr/>
              </a:pPr>
              <a:t>26</a:t>
            </a:fld>
            <a:endParaRPr lang="en-US" dirty="0"/>
          </a:p>
        </p:txBody>
      </p:sp>
    </p:spTree>
    <p:extLst>
      <p:ext uri="{BB962C8B-B14F-4D97-AF65-F5344CB8AC3E}">
        <p14:creationId xmlns:p14="http://schemas.microsoft.com/office/powerpoint/2010/main" val="3939846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ITC Timeline</a:t>
            </a:r>
            <a:endParaRPr lang="en-US" dirty="0"/>
          </a:p>
        </p:txBody>
      </p:sp>
      <p:sp>
        <p:nvSpPr>
          <p:cNvPr id="3" name="Content Placeholder 2"/>
          <p:cNvSpPr>
            <a:spLocks noGrp="1"/>
          </p:cNvSpPr>
          <p:nvPr>
            <p:ph idx="1"/>
          </p:nvPr>
        </p:nvSpPr>
        <p:spPr>
          <a:xfrm>
            <a:off x="457200" y="1295400"/>
            <a:ext cx="8229600" cy="5105400"/>
          </a:xfrm>
        </p:spPr>
        <p:txBody>
          <a:bodyPr>
            <a:normAutofit fontScale="85000" lnSpcReduction="10000"/>
          </a:bodyPr>
          <a:lstStyle/>
          <a:p>
            <a:r>
              <a:rPr lang="en-US" dirty="0" smtClean="0"/>
              <a:t>No later than October 15, 2016 – opening of 60 day window for submitting petitions</a:t>
            </a:r>
          </a:p>
          <a:p>
            <a:endParaRPr lang="en-US" dirty="0" smtClean="0"/>
          </a:p>
          <a:p>
            <a:r>
              <a:rPr lang="en-US" dirty="0" smtClean="0"/>
              <a:t>Mid-January, 2017 – Official publication of petitions on USITC’s website and start of 45-day public comment period</a:t>
            </a:r>
          </a:p>
          <a:p>
            <a:endParaRPr lang="en-US" dirty="0" smtClean="0"/>
          </a:p>
          <a:p>
            <a:r>
              <a:rPr lang="en-US" dirty="0" smtClean="0"/>
              <a:t>Mid-June, 2017 – USITC delivers preliminary report to Congress</a:t>
            </a:r>
          </a:p>
          <a:p>
            <a:endParaRPr lang="en-US" dirty="0" smtClean="0"/>
          </a:p>
          <a:p>
            <a:r>
              <a:rPr lang="en-US" dirty="0" smtClean="0"/>
              <a:t>Mid-August, 2017 – USITC delivers final report to Congress</a:t>
            </a:r>
            <a:endParaRPr lang="en-US" dirty="0"/>
          </a:p>
        </p:txBody>
      </p:sp>
    </p:spTree>
    <p:extLst>
      <p:ext uri="{BB962C8B-B14F-4D97-AF65-F5344CB8AC3E}">
        <p14:creationId xmlns:p14="http://schemas.microsoft.com/office/powerpoint/2010/main" val="22926420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097853609"/>
              </p:ext>
            </p:extLst>
          </p:nvPr>
        </p:nvGraphicFramePr>
        <p:xfrm>
          <a:off x="457200" y="914400"/>
          <a:ext cx="7772400" cy="1736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p:cNvSpPr>
            <a:spLocks noGrp="1"/>
          </p:cNvSpPr>
          <p:nvPr>
            <p:ph type="subTitle" sz="quarter" idx="1"/>
          </p:nvPr>
        </p:nvSpPr>
        <p:spPr/>
        <p:txBody>
          <a:bodyPr/>
          <a:lstStyle/>
          <a:p>
            <a:r>
              <a:rPr lang="en-US" sz="2800" dirty="0" smtClean="0">
                <a:effectLst/>
              </a:rPr>
              <a:t>Analysis regarding </a:t>
            </a:r>
            <a:r>
              <a:rPr lang="en-US" sz="2800" dirty="0">
                <a:effectLst/>
              </a:rPr>
              <a:t>products that meet the MTB </a:t>
            </a:r>
            <a:r>
              <a:rPr lang="en-US" dirty="0">
                <a:effectLst/>
              </a:rPr>
              <a:t>standards</a:t>
            </a:r>
            <a:r>
              <a:rPr lang="en-US" dirty="0" smtClean="0">
                <a:effectLst/>
              </a:rPr>
              <a:t>, </a:t>
            </a:r>
            <a:r>
              <a:rPr lang="en-US" dirty="0">
                <a:effectLst/>
              </a:rPr>
              <a:t>including that there is no domestic </a:t>
            </a:r>
            <a:r>
              <a:rPr lang="en-US" dirty="0" smtClean="0">
                <a:effectLst/>
              </a:rPr>
              <a:t>opposition</a:t>
            </a:r>
            <a:endParaRPr lang="en-US" dirty="0"/>
          </a:p>
        </p:txBody>
      </p:sp>
      <p:sp>
        <p:nvSpPr>
          <p:cNvPr id="4" name="Slide Number Placeholder 3"/>
          <p:cNvSpPr>
            <a:spLocks noGrp="1"/>
          </p:cNvSpPr>
          <p:nvPr>
            <p:ph type="sldNum" sz="quarter" idx="12"/>
          </p:nvPr>
        </p:nvSpPr>
        <p:spPr/>
        <p:txBody>
          <a:bodyPr/>
          <a:lstStyle/>
          <a:p>
            <a:pPr>
              <a:defRPr/>
            </a:pPr>
            <a:fld id="{862A8583-378E-4F91-BAA6-C35B5C77D95D}" type="slidenum">
              <a:rPr lang="en-US" smtClean="0"/>
              <a:pPr>
                <a:defRPr/>
              </a:pPr>
              <a:t>28</a:t>
            </a:fld>
            <a:endParaRPr lang="en-US" dirty="0"/>
          </a:p>
        </p:txBody>
      </p:sp>
      <p:pic>
        <p:nvPicPr>
          <p:cNvPr id="2050" name="Picture 2" descr="http://waysandmeans.house.gov/wp-content/uploads/2015/03/committee-se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1731962"/>
            <a:ext cx="183832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0.gstatic.com/images?q=tbn:ANd9GcTN9xPn7z_RqNXQwuHqC2WvZXkGFFWwgDvmxwWTK4fhajBNPum2h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1566068"/>
            <a:ext cx="2114550" cy="216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4828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Congressional Action</a:t>
            </a:r>
            <a:endParaRPr lang="en-US" sz="4000" dirty="0"/>
          </a:p>
        </p:txBody>
      </p:sp>
      <p:sp>
        <p:nvSpPr>
          <p:cNvPr id="3" name="Content Placeholder 2"/>
          <p:cNvSpPr>
            <a:spLocks noGrp="1"/>
          </p:cNvSpPr>
          <p:nvPr>
            <p:ph idx="1"/>
          </p:nvPr>
        </p:nvSpPr>
        <p:spPr/>
        <p:txBody>
          <a:bodyPr/>
          <a:lstStyle/>
          <a:p>
            <a:pPr marL="0" indent="0">
              <a:buNone/>
            </a:pPr>
            <a:r>
              <a:rPr lang="en-US" b="1" dirty="0" smtClean="0">
                <a:effectLst/>
              </a:rPr>
              <a:t> T</a:t>
            </a:r>
            <a:r>
              <a:rPr lang="en-US" dirty="0" smtClean="0">
                <a:effectLst/>
              </a:rPr>
              <a:t>he </a:t>
            </a:r>
            <a:r>
              <a:rPr lang="en-US" dirty="0">
                <a:effectLst/>
              </a:rPr>
              <a:t>Ways and Means Committee </a:t>
            </a:r>
            <a:r>
              <a:rPr lang="en-US" dirty="0" smtClean="0">
                <a:effectLst/>
              </a:rPr>
              <a:t>examines </a:t>
            </a:r>
            <a:r>
              <a:rPr lang="en-US" dirty="0">
                <a:effectLst/>
              </a:rPr>
              <a:t>the ITC’s recommendations and </a:t>
            </a:r>
            <a:r>
              <a:rPr lang="en-US" dirty="0" smtClean="0">
                <a:effectLst/>
              </a:rPr>
              <a:t>drafts MTB </a:t>
            </a:r>
            <a:r>
              <a:rPr lang="en-US" dirty="0">
                <a:effectLst/>
              </a:rPr>
              <a:t>proposal. </a:t>
            </a:r>
            <a:r>
              <a:rPr lang="en-US" dirty="0" smtClean="0">
                <a:effectLst/>
              </a:rPr>
              <a:t>They </a:t>
            </a:r>
            <a:r>
              <a:rPr lang="en-US" dirty="0">
                <a:effectLst/>
              </a:rPr>
              <a:t>can exclude products from </a:t>
            </a:r>
            <a:r>
              <a:rPr lang="en-US" dirty="0" smtClean="0">
                <a:effectLst/>
              </a:rPr>
              <a:t>the final  </a:t>
            </a:r>
            <a:r>
              <a:rPr lang="en-US" dirty="0">
                <a:effectLst/>
              </a:rPr>
              <a:t>proposal, </a:t>
            </a:r>
            <a:r>
              <a:rPr lang="en-US" dirty="0" smtClean="0">
                <a:effectLst/>
              </a:rPr>
              <a:t>but </a:t>
            </a:r>
            <a:r>
              <a:rPr lang="en-US" dirty="0">
                <a:effectLst/>
              </a:rPr>
              <a:t>cannot add products that were not </a:t>
            </a:r>
            <a:r>
              <a:rPr lang="en-US" dirty="0" smtClean="0">
                <a:effectLst/>
              </a:rPr>
              <a:t>recommended </a:t>
            </a:r>
            <a:r>
              <a:rPr lang="en-US" dirty="0">
                <a:effectLst/>
              </a:rPr>
              <a:t>by the ITC.  Congress would then consider the MTB within existing rules</a:t>
            </a:r>
            <a:r>
              <a:rPr lang="en-US" dirty="0" smtClean="0">
                <a:effectLst/>
              </a:rPr>
              <a:t>.  Must pass both Houses of Congress and be signed by President</a:t>
            </a:r>
            <a:endParaRPr lang="en-US" dirty="0">
              <a:effectLst/>
            </a:endParaRPr>
          </a:p>
          <a:p>
            <a:endParaRPr lang="en-US" dirty="0"/>
          </a:p>
        </p:txBody>
      </p:sp>
      <p:sp>
        <p:nvSpPr>
          <p:cNvPr id="4" name="Slide Number Placeholder 3"/>
          <p:cNvSpPr>
            <a:spLocks noGrp="1"/>
          </p:cNvSpPr>
          <p:nvPr>
            <p:ph type="sldNum" sz="quarter" idx="12"/>
          </p:nvPr>
        </p:nvSpPr>
        <p:spPr/>
        <p:txBody>
          <a:bodyPr/>
          <a:lstStyle/>
          <a:p>
            <a:pPr>
              <a:defRPr/>
            </a:pPr>
            <a:fld id="{D4A85520-7125-4DC1-BC85-9E19056E2930}" type="slidenum">
              <a:rPr lang="en-US" smtClean="0"/>
              <a:pPr>
                <a:defRPr/>
              </a:pPr>
              <a:t>29</a:t>
            </a:fld>
            <a:endParaRPr lang="en-US" dirty="0"/>
          </a:p>
        </p:txBody>
      </p:sp>
    </p:spTree>
    <p:extLst>
      <p:ext uri="{BB962C8B-B14F-4D97-AF65-F5344CB8AC3E}">
        <p14:creationId xmlns:p14="http://schemas.microsoft.com/office/powerpoint/2010/main" val="2539649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weaver_m\AppData\Local\Microsoft\Windows\Temporary Internet Files\Content.IE5\IPG162LX\MC900438064[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4343400"/>
            <a:ext cx="22098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weaver_m\AppData\Local\Microsoft\Windows\Temporary Internet Files\Content.IE5\DH4SF8EK\MC90043806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7745" y="4485334"/>
            <a:ext cx="2236141" cy="2236141"/>
          </a:xfrm>
          <a:prstGeom prst="rect">
            <a:avLst/>
          </a:prstGeom>
          <a:noFill/>
          <a:extLst>
            <a:ext uri="{909E8E84-426E-40DD-AFC4-6F175D3DCCD1}">
              <a14:hiddenFill xmlns:a14="http://schemas.microsoft.com/office/drawing/2010/main">
                <a:solidFill>
                  <a:srgbClr val="FFFFFF"/>
                </a:solidFill>
              </a14:hiddenFill>
            </a:ext>
          </a:extLst>
        </p:spPr>
      </p:pic>
      <p:sp>
        <p:nvSpPr>
          <p:cNvPr id="11266" name="Slide Number Placeholder 6"/>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806CFCF9-DD6C-48A1-A052-D781CE753856}" type="slidenum">
              <a:rPr lang="en-US" sz="1200"/>
              <a:pPr algn="r" eaLnBrk="1" hangingPunct="1"/>
              <a:t>3</a:t>
            </a:fld>
            <a:endParaRPr lang="en-US" sz="1200" dirty="0"/>
          </a:p>
        </p:txBody>
      </p:sp>
      <p:sp>
        <p:nvSpPr>
          <p:cNvPr id="33795" name="Rectangle 2"/>
          <p:cNvSpPr>
            <a:spLocks noGrp="1" noChangeArrowheads="1"/>
          </p:cNvSpPr>
          <p:nvPr>
            <p:ph type="title" idx="4294967295"/>
          </p:nvPr>
        </p:nvSpPr>
        <p:spPr>
          <a:xfrm>
            <a:off x="0" y="-76200"/>
            <a:ext cx="9144000" cy="1143000"/>
          </a:xfrm>
        </p:spPr>
        <p:txBody>
          <a:bodyPr anchor="b" anchorCtr="0"/>
          <a:lstStyle/>
          <a:p>
            <a:pPr eaLnBrk="1" hangingPunct="1">
              <a:defRPr/>
            </a:pPr>
            <a:r>
              <a:rPr lang="en-US" sz="5100" b="1" dirty="0" smtClean="0">
                <a:solidFill>
                  <a:schemeClr val="tx1"/>
                </a:solidFill>
              </a:rPr>
              <a:t>GSP Program</a:t>
            </a:r>
          </a:p>
        </p:txBody>
      </p:sp>
      <p:sp>
        <p:nvSpPr>
          <p:cNvPr id="33796" name="Rectangle 3"/>
          <p:cNvSpPr>
            <a:spLocks noGrp="1" noChangeArrowheads="1"/>
          </p:cNvSpPr>
          <p:nvPr>
            <p:ph type="body" sz="half" idx="4294967295"/>
          </p:nvPr>
        </p:nvSpPr>
        <p:spPr>
          <a:xfrm>
            <a:off x="685800" y="1187450"/>
            <a:ext cx="8458200" cy="4483100"/>
          </a:xfrm>
        </p:spPr>
        <p:txBody>
          <a:bodyPr/>
          <a:lstStyle/>
          <a:p>
            <a:pPr marL="469900" indent="-469900" eaLnBrk="1" hangingPunct="1">
              <a:defRPr/>
            </a:pPr>
            <a:r>
              <a:rPr lang="en-US" sz="2000" dirty="0">
                <a:solidFill>
                  <a:srgbClr val="FFC000"/>
                </a:solidFill>
                <a:effectLst>
                  <a:outerShdw blurRad="38100" dist="38100" dir="2700000" algn="tl">
                    <a:srgbClr val="000000">
                      <a:alpha val="43137"/>
                    </a:srgbClr>
                  </a:outerShdw>
                </a:effectLst>
                <a:latin typeface="+mj-lt"/>
              </a:rPr>
              <a:t>Provides duty-free treatment for about 3,500 products from Brazil and 121 other </a:t>
            </a:r>
            <a:r>
              <a:rPr lang="en-US" sz="2000" dirty="0" smtClean="0">
                <a:solidFill>
                  <a:srgbClr val="FFC000"/>
                </a:solidFill>
                <a:effectLst>
                  <a:outerShdw blurRad="38100" dist="38100" dir="2700000" algn="tl">
                    <a:srgbClr val="000000">
                      <a:alpha val="43137"/>
                    </a:srgbClr>
                  </a:outerShdw>
                </a:effectLst>
                <a:latin typeface="+mj-lt"/>
              </a:rPr>
              <a:t>countries</a:t>
            </a:r>
          </a:p>
          <a:p>
            <a:pPr marL="469900" indent="-469900" eaLnBrk="1" hangingPunct="1">
              <a:defRPr/>
            </a:pPr>
            <a:endParaRPr lang="en-US" sz="2000" dirty="0">
              <a:solidFill>
                <a:srgbClr val="FFC000"/>
              </a:solidFill>
              <a:effectLst>
                <a:outerShdw blurRad="38100" dist="38100" dir="2700000" algn="tl">
                  <a:srgbClr val="000000">
                    <a:alpha val="43137"/>
                  </a:srgbClr>
                </a:outerShdw>
              </a:effectLst>
              <a:latin typeface="+mj-lt"/>
            </a:endParaRPr>
          </a:p>
          <a:p>
            <a:pPr marL="469900" indent="-469900" eaLnBrk="1" hangingPunct="1">
              <a:defRPr/>
            </a:pPr>
            <a:r>
              <a:rPr lang="en-US" sz="2000" dirty="0">
                <a:solidFill>
                  <a:srgbClr val="FFC000"/>
                </a:solidFill>
                <a:effectLst>
                  <a:outerShdw blurRad="38100" dist="38100" dir="2700000" algn="tl">
                    <a:srgbClr val="000000">
                      <a:alpha val="43137"/>
                    </a:srgbClr>
                  </a:outerShdw>
                </a:effectLst>
                <a:latin typeface="+mj-lt"/>
              </a:rPr>
              <a:t>$17.7 billion in total U.S. GSP </a:t>
            </a:r>
            <a:r>
              <a:rPr lang="en-US" sz="2000" dirty="0" smtClean="0">
                <a:solidFill>
                  <a:srgbClr val="FFC000"/>
                </a:solidFill>
                <a:effectLst>
                  <a:outerShdw blurRad="38100" dist="38100" dir="2700000" algn="tl">
                    <a:srgbClr val="000000">
                      <a:alpha val="43137"/>
                    </a:srgbClr>
                  </a:outerShdw>
                </a:effectLst>
                <a:latin typeface="+mj-lt"/>
              </a:rPr>
              <a:t>imports </a:t>
            </a:r>
            <a:r>
              <a:rPr lang="en-US" sz="2000" dirty="0">
                <a:solidFill>
                  <a:srgbClr val="FFC000"/>
                </a:solidFill>
                <a:effectLst>
                  <a:outerShdw blurRad="38100" dist="38100" dir="2700000" algn="tl">
                    <a:srgbClr val="000000">
                      <a:alpha val="43137"/>
                    </a:srgbClr>
                  </a:outerShdw>
                </a:effectLst>
                <a:latin typeface="+mj-lt"/>
              </a:rPr>
              <a:t>(2015)  </a:t>
            </a:r>
          </a:p>
          <a:p>
            <a:pPr marL="0" indent="0" eaLnBrk="1" hangingPunct="1">
              <a:buNone/>
              <a:defRPr/>
            </a:pPr>
            <a:endParaRPr lang="en-US" sz="2000" dirty="0">
              <a:solidFill>
                <a:srgbClr val="FFC000"/>
              </a:solidFill>
              <a:effectLst>
                <a:outerShdw blurRad="38100" dist="38100" dir="2700000" algn="tl">
                  <a:srgbClr val="000000">
                    <a:alpha val="43137"/>
                  </a:srgbClr>
                </a:outerShdw>
              </a:effectLst>
              <a:latin typeface="+mj-lt"/>
            </a:endParaRPr>
          </a:p>
          <a:p>
            <a:pPr marL="469900" indent="-469900" eaLnBrk="1" hangingPunct="1">
              <a:defRPr/>
            </a:pPr>
            <a:r>
              <a:rPr lang="en-US" sz="2000" dirty="0">
                <a:solidFill>
                  <a:srgbClr val="FFC000"/>
                </a:solidFill>
                <a:effectLst>
                  <a:outerShdw blurRad="38100" dist="38100" dir="2700000" algn="tl">
                    <a:srgbClr val="000000">
                      <a:alpha val="43137"/>
                    </a:srgbClr>
                  </a:outerShdw>
                </a:effectLst>
                <a:latin typeface="+mj-lt"/>
              </a:rPr>
              <a:t>GSP program </a:t>
            </a:r>
            <a:r>
              <a:rPr lang="en-US" sz="2000" dirty="0" smtClean="0">
                <a:solidFill>
                  <a:srgbClr val="FFC000"/>
                </a:solidFill>
                <a:effectLst>
                  <a:outerShdw blurRad="38100" dist="38100" dir="2700000" algn="tl">
                    <a:srgbClr val="000000">
                      <a:alpha val="43137"/>
                    </a:srgbClr>
                  </a:outerShdw>
                </a:effectLst>
                <a:latin typeface="+mj-lt"/>
              </a:rPr>
              <a:t>currently authorized </a:t>
            </a:r>
            <a:r>
              <a:rPr lang="en-US" sz="2000" dirty="0" smtClean="0">
                <a:solidFill>
                  <a:srgbClr val="FFC000"/>
                </a:solidFill>
                <a:effectLst>
                  <a:outerShdw blurRad="38100" dist="38100" dir="2700000" algn="tl">
                    <a:srgbClr val="000000">
                      <a:alpha val="43137"/>
                    </a:srgbClr>
                  </a:outerShdw>
                </a:effectLst>
                <a:latin typeface="+mj-lt"/>
              </a:rPr>
              <a:t>through </a:t>
            </a:r>
            <a:r>
              <a:rPr lang="en-US" sz="2000" dirty="0">
                <a:solidFill>
                  <a:srgbClr val="FFC000"/>
                </a:solidFill>
                <a:effectLst>
                  <a:outerShdw blurRad="38100" dist="38100" dir="2700000" algn="tl">
                    <a:srgbClr val="000000">
                      <a:alpha val="43137"/>
                    </a:srgbClr>
                  </a:outerShdw>
                </a:effectLst>
                <a:latin typeface="+mj-lt"/>
              </a:rPr>
              <a:t>December 2017</a:t>
            </a:r>
          </a:p>
          <a:p>
            <a:pPr marL="469900" indent="-469900" eaLnBrk="1" hangingPunct="1">
              <a:defRPr/>
            </a:pPr>
            <a:endParaRPr lang="en-US" sz="2000" dirty="0" smtClean="0">
              <a:solidFill>
                <a:srgbClr val="FFC000"/>
              </a:solidFill>
              <a:effectLst>
                <a:outerShdw blurRad="38100" dist="38100" dir="2700000" algn="tl">
                  <a:srgbClr val="000000">
                    <a:alpha val="43137"/>
                  </a:srgbClr>
                </a:outerShdw>
              </a:effectLst>
              <a:latin typeface="+mj-lt"/>
            </a:endParaRPr>
          </a:p>
          <a:p>
            <a:pPr marL="469900" indent="-469900" eaLnBrk="1" hangingPunct="1">
              <a:defRPr/>
            </a:pPr>
            <a:r>
              <a:rPr lang="en-US" sz="2000" dirty="0">
                <a:solidFill>
                  <a:srgbClr val="FFC000"/>
                </a:solidFill>
                <a:effectLst>
                  <a:outerShdw blurRad="38100" dist="38100" dir="2700000" algn="tl">
                    <a:srgbClr val="000000">
                      <a:alpha val="43137"/>
                    </a:srgbClr>
                  </a:outerShdw>
                </a:effectLst>
                <a:latin typeface="+mj-lt"/>
              </a:rPr>
              <a:t>Previous expirations have led to extended lapses, with duties required for shipments</a:t>
            </a:r>
            <a:r>
              <a:rPr lang="en-US" sz="2800" dirty="0">
                <a:solidFill>
                  <a:srgbClr val="FFC000"/>
                </a:solidFill>
                <a:effectLst>
                  <a:outerShdw blurRad="38100" dist="38100" dir="2700000" algn="tl">
                    <a:srgbClr val="000000">
                      <a:alpha val="43137"/>
                    </a:srgbClr>
                  </a:outerShdw>
                </a:effectLst>
                <a:latin typeface="+mj-lt"/>
              </a:rPr>
              <a:t>.  </a:t>
            </a:r>
            <a:endParaRPr lang="en-US" sz="1200" dirty="0">
              <a:solidFill>
                <a:srgbClr val="FFC000"/>
              </a:solidFill>
              <a:effectLst>
                <a:outerShdw blurRad="38100" dist="38100" dir="2700000" algn="tl">
                  <a:srgbClr val="000000">
                    <a:alpha val="43137"/>
                  </a:srgbClr>
                </a:outerShdw>
              </a:effectLst>
              <a:latin typeface="+mj-lt"/>
            </a:endParaRPr>
          </a:p>
          <a:p>
            <a:pPr marL="469900" indent="-469900" eaLnBrk="1" hangingPunct="1">
              <a:defRPr/>
            </a:pPr>
            <a:endParaRPr lang="en-US" sz="2000" dirty="0" smtClean="0">
              <a:solidFill>
                <a:srgbClr val="FFC000"/>
              </a:solidFill>
              <a:effectLst>
                <a:outerShdw blurRad="38100" dist="38100" dir="2700000" algn="tl">
                  <a:srgbClr val="000000">
                    <a:alpha val="43137"/>
                  </a:srgbClr>
                </a:outerShdw>
              </a:effectLst>
              <a:latin typeface="+mj-lt"/>
            </a:endParaRPr>
          </a:p>
          <a:p>
            <a:pPr marL="469900" indent="-469900" eaLnBrk="1" hangingPunct="1">
              <a:defRPr/>
            </a:pPr>
            <a:r>
              <a:rPr lang="en-US" sz="2000" dirty="0" smtClean="0">
                <a:solidFill>
                  <a:srgbClr val="FFC000"/>
                </a:solidFill>
                <a:effectLst>
                  <a:outerShdw blurRad="38100" dist="38100" dir="2700000" algn="tl">
                    <a:srgbClr val="000000">
                      <a:alpha val="43137"/>
                    </a:srgbClr>
                  </a:outerShdw>
                </a:effectLst>
                <a:latin typeface="+mj-lt"/>
              </a:rPr>
              <a:t>Renewals have been </a:t>
            </a:r>
            <a:r>
              <a:rPr lang="en-US" sz="2000" dirty="0" smtClean="0">
                <a:solidFill>
                  <a:srgbClr val="FFC000"/>
                </a:solidFill>
                <a:effectLst>
                  <a:outerShdw blurRad="38100" dist="38100" dir="2700000" algn="tl">
                    <a:srgbClr val="000000">
                      <a:alpha val="43137"/>
                    </a:srgbClr>
                  </a:outerShdw>
                </a:effectLst>
                <a:latin typeface="+mj-lt"/>
              </a:rPr>
              <a:t>retroactive</a:t>
            </a:r>
          </a:p>
          <a:p>
            <a:pPr marL="469900" indent="-469900" eaLnBrk="1" hangingPunct="1">
              <a:defRPr/>
            </a:pPr>
            <a:r>
              <a:rPr lang="en-US" sz="2000" dirty="0" smtClean="0">
                <a:solidFill>
                  <a:srgbClr val="FFC000"/>
                </a:solidFill>
                <a:effectLst>
                  <a:outerShdw blurRad="38100" dist="38100" dir="2700000" algn="tl">
                    <a:srgbClr val="000000">
                      <a:alpha val="43137"/>
                    </a:srgbClr>
                  </a:outerShdw>
                </a:effectLst>
                <a:latin typeface="+mj-lt"/>
              </a:rPr>
              <a:t>with </a:t>
            </a:r>
            <a:r>
              <a:rPr lang="en-US" sz="2000" dirty="0" smtClean="0">
                <a:solidFill>
                  <a:srgbClr val="FFC000"/>
                </a:solidFill>
                <a:effectLst>
                  <a:outerShdw blurRad="38100" dist="38100" dir="2700000" algn="tl">
                    <a:srgbClr val="000000">
                      <a:alpha val="43137"/>
                    </a:srgbClr>
                  </a:outerShdw>
                </a:effectLst>
                <a:latin typeface="+mj-lt"/>
              </a:rPr>
              <a:t>duties </a:t>
            </a:r>
            <a:r>
              <a:rPr lang="en-US" sz="2000" dirty="0" smtClean="0">
                <a:solidFill>
                  <a:srgbClr val="FFC000"/>
                </a:solidFill>
                <a:effectLst>
                  <a:outerShdw blurRad="38100" dist="38100" dir="2700000" algn="tl">
                    <a:srgbClr val="000000">
                      <a:alpha val="43137"/>
                    </a:srgbClr>
                  </a:outerShdw>
                </a:effectLst>
                <a:latin typeface="+mj-lt"/>
              </a:rPr>
              <a:t>paid refunded</a:t>
            </a:r>
            <a:endParaRPr lang="en-US" sz="2000" dirty="0" smtClean="0">
              <a:solidFill>
                <a:srgbClr val="FFC000"/>
              </a:solidFill>
              <a:effectLst>
                <a:outerShdw blurRad="38100" dist="38100" dir="2700000" algn="tl">
                  <a:srgbClr val="000000">
                    <a:alpha val="43137"/>
                  </a:srgbClr>
                </a:outerShdw>
              </a:effectLst>
              <a:latin typeface="+mj-lt"/>
            </a:endParaRPr>
          </a:p>
          <a:p>
            <a:pPr marL="469900" indent="-469900" eaLnBrk="1" hangingPunct="1">
              <a:defRPr/>
            </a:pPr>
            <a:endParaRPr lang="en-US" sz="2000" dirty="0" smtClean="0">
              <a:solidFill>
                <a:srgbClr val="FFC000"/>
              </a:solidFill>
              <a:effectLst>
                <a:outerShdw blurRad="38100" dist="38100" dir="2700000" algn="tl">
                  <a:srgbClr val="000000">
                    <a:alpha val="43137"/>
                  </a:srgbClr>
                </a:outerShdw>
              </a:effectLst>
              <a:latin typeface="+mj-lt"/>
            </a:endParaRPr>
          </a:p>
          <a:p>
            <a:pPr marL="469900" indent="-469900" eaLnBrk="1" hangingPunct="1">
              <a:buFont typeface="Wingdings" pitchFamily="2" charset="2"/>
              <a:buNone/>
              <a:defRPr/>
            </a:pPr>
            <a:endParaRPr lang="en-US" sz="2700" dirty="0" smtClean="0">
              <a:solidFill>
                <a:schemeClr val="accent1">
                  <a:lumMod val="60000"/>
                  <a:lumOff val="40000"/>
                </a:schemeClr>
              </a:solidFill>
              <a:effectLst>
                <a:outerShdw blurRad="38100" dist="38100" dir="2700000" algn="tl">
                  <a:srgbClr val="000000">
                    <a:alpha val="43137"/>
                  </a:srgbClr>
                </a:outerShdw>
              </a:effectLst>
            </a:endParaRPr>
          </a:p>
          <a:p>
            <a:pPr marL="469900" indent="-469900" eaLnBrk="1" hangingPunct="1">
              <a:defRPr/>
            </a:pPr>
            <a:endParaRPr lang="en-US" sz="2700" dirty="0" smtClean="0">
              <a:solidFill>
                <a:schemeClr val="accent1">
                  <a:lumMod val="60000"/>
                  <a:lumOff val="40000"/>
                </a:schemeClr>
              </a:solidFill>
              <a:effectLst>
                <a:outerShdw blurRad="38100" dist="38100" dir="2700000" algn="tl">
                  <a:srgbClr val="000000">
                    <a:alpha val="43137"/>
                  </a:srgbClr>
                </a:outerShdw>
              </a:effectLst>
            </a:endParaRPr>
          </a:p>
          <a:p>
            <a:pPr marL="469900" indent="-469900" eaLnBrk="1" hangingPunct="1">
              <a:buFont typeface="Wingdings" pitchFamily="2" charset="2"/>
              <a:buNone/>
              <a:defRPr/>
            </a:pPr>
            <a:endParaRPr lang="en-US" sz="2700" dirty="0" smtClean="0">
              <a:solidFill>
                <a:schemeClr val="accent1">
                  <a:lumMod val="60000"/>
                  <a:lumOff val="40000"/>
                </a:schemeClr>
              </a:solidFill>
              <a:effectLst>
                <a:outerShdw blurRad="38100" dist="38100" dir="2700000" algn="tl">
                  <a:srgbClr val="000000">
                    <a:alpha val="43137"/>
                  </a:srgbClr>
                </a:outerShdw>
              </a:effectLst>
            </a:endParaRPr>
          </a:p>
        </p:txBody>
      </p:sp>
      <p:sp>
        <p:nvSpPr>
          <p:cNvPr id="3" name="Rectangle 2"/>
          <p:cNvSpPr/>
          <p:nvPr/>
        </p:nvSpPr>
        <p:spPr bwMode="auto">
          <a:xfrm>
            <a:off x="381000" y="0"/>
            <a:ext cx="457200" cy="6858000"/>
          </a:xfrm>
          <a:prstGeom prst="rect">
            <a:avLst/>
          </a:prstGeom>
          <a:gradFill flip="none" rotWithShape="1">
            <a:gsLst>
              <a:gs pos="62000">
                <a:srgbClr val="FF0000"/>
              </a:gs>
              <a:gs pos="0">
                <a:schemeClr val="accent3">
                  <a:lumMod val="60000"/>
                  <a:lumOff val="40000"/>
                </a:schemeClr>
              </a:gs>
              <a:gs pos="100000">
                <a:schemeClr val="accent3">
                  <a:lumMod val="50000"/>
                </a:schemeClr>
              </a:gs>
            </a:gsLst>
            <a:lin ang="16200000" scaled="1"/>
            <a:tileRect/>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Verdan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206A395-3B11-42DA-9D24-28AEFE504A7D}" type="slidenum">
              <a:rPr lang="en-US" smtClean="0"/>
              <a:pPr>
                <a:defRPr/>
              </a:pPr>
              <a:t>30</a:t>
            </a:fld>
            <a:endParaRPr lang="en-US" dirty="0"/>
          </a:p>
        </p:txBody>
      </p:sp>
      <p:sp>
        <p:nvSpPr>
          <p:cNvPr id="4" name="Rectangle 3"/>
          <p:cNvSpPr/>
          <p:nvPr/>
        </p:nvSpPr>
        <p:spPr>
          <a:xfrm>
            <a:off x="1447800" y="1066800"/>
            <a:ext cx="5562600" cy="5909310"/>
          </a:xfrm>
          <a:prstGeom prst="rect">
            <a:avLst/>
          </a:prstGeom>
        </p:spPr>
        <p:txBody>
          <a:bodyPr wrap="square">
            <a:spAutoFit/>
          </a:bodyPr>
          <a:lstStyle/>
          <a:p>
            <a:r>
              <a:rPr lang="en-US" dirty="0"/>
              <a:t>Synthetic filament yarn (other than sewing thread) not put up for retail sale, single, of </a:t>
            </a:r>
            <a:r>
              <a:rPr lang="en-US" dirty="0" err="1"/>
              <a:t>decitex</a:t>
            </a:r>
            <a:r>
              <a:rPr lang="en-US" dirty="0"/>
              <a:t> sizes of 23 to 850, with from 4 through 68 filaments, untwisted, of nylon or other polyamides, containing 10 percent or more by weight of nylon 12 (provided for in subheading 5402.45.90</a:t>
            </a:r>
            <a:r>
              <a:rPr lang="en-US" dirty="0" smtClean="0"/>
              <a:t>)</a:t>
            </a:r>
          </a:p>
          <a:p>
            <a:endParaRPr lang="en-US" dirty="0" smtClean="0"/>
          </a:p>
          <a:p>
            <a:r>
              <a:rPr lang="en-US" dirty="0" smtClean="0"/>
              <a:t>Ink-jet </a:t>
            </a:r>
            <a:r>
              <a:rPr lang="en-US" dirty="0"/>
              <a:t>textile printing machinery (provided for in subheading 8443.19.20</a:t>
            </a:r>
            <a:r>
              <a:rPr lang="en-US" dirty="0" smtClean="0"/>
              <a:t>)</a:t>
            </a:r>
          </a:p>
          <a:p>
            <a:endParaRPr lang="en-US" dirty="0" smtClean="0"/>
          </a:p>
          <a:p>
            <a:r>
              <a:rPr lang="en-US" dirty="0" smtClean="0"/>
              <a:t>Textile </a:t>
            </a:r>
            <a:r>
              <a:rPr lang="en-US" dirty="0"/>
              <a:t>printing machinery (provided for in subheading 8443.19.20</a:t>
            </a:r>
            <a:r>
              <a:rPr lang="en-US" dirty="0" smtClean="0"/>
              <a:t>)</a:t>
            </a:r>
          </a:p>
          <a:p>
            <a:endParaRPr lang="en-US" dirty="0" smtClean="0"/>
          </a:p>
          <a:p>
            <a:r>
              <a:rPr lang="en-US" dirty="0" smtClean="0"/>
              <a:t>D-Mannose </a:t>
            </a:r>
            <a:r>
              <a:rPr lang="en-US" dirty="0"/>
              <a:t>(CAS No. 3458-28-4) (provided for in subheading 2940.00.60</a:t>
            </a:r>
            <a:r>
              <a:rPr lang="en-US" dirty="0" smtClean="0"/>
              <a:t>)</a:t>
            </a:r>
          </a:p>
          <a:p>
            <a:endParaRPr lang="en-US" dirty="0"/>
          </a:p>
          <a:p>
            <a:r>
              <a:rPr lang="en-US" dirty="0" err="1"/>
              <a:t>Benzamide</a:t>
            </a:r>
            <a:r>
              <a:rPr lang="en-US" dirty="0"/>
              <a:t>, N methyl-2-[[3-[(1E)-2-(2-pyridinyl)</a:t>
            </a:r>
            <a:r>
              <a:rPr lang="en-US" dirty="0" err="1"/>
              <a:t>ethenyl</a:t>
            </a:r>
            <a:r>
              <a:rPr lang="en-US" dirty="0"/>
              <a:t>]- 1H-indazol-6-yl)</a:t>
            </a:r>
            <a:r>
              <a:rPr lang="en-US" dirty="0" err="1"/>
              <a:t>thio</a:t>
            </a:r>
            <a:r>
              <a:rPr lang="en-US" dirty="0"/>
              <a:t>]- (CAS No. 319460-85-0) (provided for in subheading 2933.99.79</a:t>
            </a:r>
          </a:p>
        </p:txBody>
      </p:sp>
      <p:sp>
        <p:nvSpPr>
          <p:cNvPr id="3" name="TextBox 2"/>
          <p:cNvSpPr txBox="1"/>
          <p:nvPr/>
        </p:nvSpPr>
        <p:spPr>
          <a:xfrm>
            <a:off x="838200" y="449970"/>
            <a:ext cx="7207262" cy="646331"/>
          </a:xfrm>
          <a:prstGeom prst="rect">
            <a:avLst/>
          </a:prstGeom>
          <a:noFill/>
        </p:spPr>
        <p:txBody>
          <a:bodyPr wrap="square" rtlCol="0">
            <a:spAutoFit/>
          </a:bodyPr>
          <a:lstStyle/>
          <a:p>
            <a:r>
              <a:rPr lang="en-US" dirty="0" smtClean="0"/>
              <a:t>Examples of prior MTB based provisions in HTS heading 9902</a:t>
            </a:r>
            <a:endParaRPr lang="en-US" dirty="0"/>
          </a:p>
        </p:txBody>
      </p:sp>
    </p:spTree>
    <p:extLst>
      <p:ext uri="{BB962C8B-B14F-4D97-AF65-F5344CB8AC3E}">
        <p14:creationId xmlns:p14="http://schemas.microsoft.com/office/powerpoint/2010/main" val="26904592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Brazil’s Exports to U.S.</a:t>
            </a:r>
            <a:endParaRPr lang="en-US" dirty="0"/>
          </a:p>
        </p:txBody>
      </p:sp>
      <p:sp>
        <p:nvSpPr>
          <p:cNvPr id="3" name="Content Placeholder 2"/>
          <p:cNvSpPr>
            <a:spLocks noGrp="1"/>
          </p:cNvSpPr>
          <p:nvPr>
            <p:ph idx="1"/>
          </p:nvPr>
        </p:nvSpPr>
        <p:spPr/>
        <p:txBody>
          <a:bodyPr/>
          <a:lstStyle/>
          <a:p>
            <a:r>
              <a:rPr lang="en-US" dirty="0" smtClean="0"/>
              <a:t>No program claimed (including MFN/NTR duty free): $25.1 billion</a:t>
            </a:r>
          </a:p>
          <a:p>
            <a:r>
              <a:rPr lang="en-US" dirty="0" smtClean="0"/>
              <a:t>GSP: $1.9 billion</a:t>
            </a:r>
          </a:p>
          <a:p>
            <a:r>
              <a:rPr lang="en-US" dirty="0" smtClean="0"/>
              <a:t>Civil Aviation claims: $30 million</a:t>
            </a:r>
          </a:p>
          <a:p>
            <a:r>
              <a:rPr lang="en-US" dirty="0" smtClean="0"/>
              <a:t>Pharmaceutical list: $11 million</a:t>
            </a:r>
            <a:endParaRPr lang="en-US" dirty="0"/>
          </a:p>
          <a:p>
            <a:r>
              <a:rPr lang="en-US" dirty="0" smtClean="0"/>
              <a:t>Dyes list: $</a:t>
            </a:r>
            <a:r>
              <a:rPr lang="en-US" dirty="0" smtClean="0"/>
              <a:t>49,000</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4A85520-7125-4DC1-BC85-9E19056E2930}" type="slidenum">
              <a:rPr lang="en-US" smtClean="0"/>
              <a:pPr>
                <a:defRPr/>
              </a:pPr>
              <a:t>31</a:t>
            </a:fld>
            <a:endParaRPr lang="en-US" dirty="0"/>
          </a:p>
        </p:txBody>
      </p:sp>
    </p:spTree>
    <p:extLst>
      <p:ext uri="{BB962C8B-B14F-4D97-AF65-F5344CB8AC3E}">
        <p14:creationId xmlns:p14="http://schemas.microsoft.com/office/powerpoint/2010/main" val="32505446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3A722E46-8A44-4780-989C-9DA27BD1342A}" type="slidenum">
              <a:rPr lang="en-US" sz="1200"/>
              <a:pPr algn="r" eaLnBrk="1" hangingPunct="1"/>
              <a:t>32</a:t>
            </a:fld>
            <a:endParaRPr lang="en-US" sz="1200" dirty="0"/>
          </a:p>
        </p:txBody>
      </p:sp>
      <p:sp>
        <p:nvSpPr>
          <p:cNvPr id="2" name="Slide Number Placeholder 1"/>
          <p:cNvSpPr>
            <a:spLocks noGrp="1"/>
          </p:cNvSpPr>
          <p:nvPr>
            <p:ph type="sldNum" sz="quarter" idx="12"/>
          </p:nvPr>
        </p:nvSpPr>
        <p:spPr>
          <a:xfrm>
            <a:off x="6629400" y="7162800"/>
            <a:ext cx="2133600" cy="457200"/>
          </a:xfrm>
        </p:spPr>
        <p:txBody>
          <a:bodyPr/>
          <a:lstStyle/>
          <a:p>
            <a:pPr>
              <a:defRPr/>
            </a:pPr>
            <a:endParaRPr lang="en-US" dirty="0"/>
          </a:p>
        </p:txBody>
      </p:sp>
      <p:sp>
        <p:nvSpPr>
          <p:cNvPr id="63491" name="Rectangle 2"/>
          <p:cNvSpPr>
            <a:spLocks noGrp="1" noChangeArrowheads="1"/>
          </p:cNvSpPr>
          <p:nvPr>
            <p:ph type="title" idx="4294967295"/>
          </p:nvPr>
        </p:nvSpPr>
        <p:spPr>
          <a:xfrm>
            <a:off x="0" y="0"/>
            <a:ext cx="9144000" cy="1139825"/>
          </a:xfrm>
        </p:spPr>
        <p:txBody>
          <a:bodyPr anchor="b" anchorCtr="0"/>
          <a:lstStyle/>
          <a:p>
            <a:pPr eaLnBrk="1" hangingPunct="1">
              <a:defRPr/>
            </a:pPr>
            <a:r>
              <a:rPr lang="en-US" sz="5100" b="1" dirty="0" smtClean="0">
                <a:solidFill>
                  <a:schemeClr val="tx1"/>
                </a:solidFill>
              </a:rPr>
              <a:t>For Further Information </a:t>
            </a:r>
          </a:p>
        </p:txBody>
      </p:sp>
      <p:graphicFrame>
        <p:nvGraphicFramePr>
          <p:cNvPr id="6" name="Diagram 5"/>
          <p:cNvGraphicFramePr/>
          <p:nvPr>
            <p:extLst>
              <p:ext uri="{D42A27DB-BD31-4B8C-83A1-F6EECF244321}">
                <p14:modId xmlns:p14="http://schemas.microsoft.com/office/powerpoint/2010/main" val="451076164"/>
              </p:ext>
            </p:extLst>
          </p:nvPr>
        </p:nvGraphicFramePr>
        <p:xfrm>
          <a:off x="838200" y="1371600"/>
          <a:ext cx="75438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2877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3A722E46-8A44-4780-989C-9DA27BD1342A}" type="slidenum">
              <a:rPr lang="en-US" sz="1200"/>
              <a:pPr algn="r" eaLnBrk="1" hangingPunct="1"/>
              <a:t>33</a:t>
            </a:fld>
            <a:endParaRPr lang="en-US" sz="1200" dirty="0"/>
          </a:p>
        </p:txBody>
      </p:sp>
      <p:sp>
        <p:nvSpPr>
          <p:cNvPr id="2" name="Slide Number Placeholder 1"/>
          <p:cNvSpPr>
            <a:spLocks noGrp="1"/>
          </p:cNvSpPr>
          <p:nvPr>
            <p:ph type="sldNum" sz="quarter" idx="12"/>
          </p:nvPr>
        </p:nvSpPr>
        <p:spPr>
          <a:xfrm>
            <a:off x="6629400" y="7162800"/>
            <a:ext cx="2133600" cy="457200"/>
          </a:xfrm>
        </p:spPr>
        <p:txBody>
          <a:bodyPr/>
          <a:lstStyle/>
          <a:p>
            <a:pPr>
              <a:defRPr/>
            </a:pPr>
            <a:endParaRPr lang="en-US" dirty="0"/>
          </a:p>
        </p:txBody>
      </p:sp>
      <p:sp>
        <p:nvSpPr>
          <p:cNvPr id="63491" name="Rectangle 2"/>
          <p:cNvSpPr>
            <a:spLocks noGrp="1" noChangeArrowheads="1"/>
          </p:cNvSpPr>
          <p:nvPr>
            <p:ph type="title" idx="4294967295"/>
          </p:nvPr>
        </p:nvSpPr>
        <p:spPr>
          <a:xfrm>
            <a:off x="0" y="0"/>
            <a:ext cx="9144000" cy="1139825"/>
          </a:xfrm>
        </p:spPr>
        <p:txBody>
          <a:bodyPr anchor="b" anchorCtr="0"/>
          <a:lstStyle/>
          <a:p>
            <a:pPr eaLnBrk="1" hangingPunct="1">
              <a:defRPr/>
            </a:pPr>
            <a:r>
              <a:rPr lang="en-US" sz="5100" b="1" dirty="0" smtClean="0">
                <a:solidFill>
                  <a:schemeClr val="tx1"/>
                </a:solidFill>
              </a:rPr>
              <a:t>For Further Information </a:t>
            </a:r>
          </a:p>
        </p:txBody>
      </p:sp>
      <p:graphicFrame>
        <p:nvGraphicFramePr>
          <p:cNvPr id="6" name="Diagram 5"/>
          <p:cNvGraphicFramePr/>
          <p:nvPr>
            <p:extLst>
              <p:ext uri="{D42A27DB-BD31-4B8C-83A1-F6EECF244321}">
                <p14:modId xmlns:p14="http://schemas.microsoft.com/office/powerpoint/2010/main" val="2751379694"/>
              </p:ext>
            </p:extLst>
          </p:nvPr>
        </p:nvGraphicFramePr>
        <p:xfrm>
          <a:off x="838200" y="762000"/>
          <a:ext cx="7543800" cy="5340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85118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206A395-3B11-42DA-9D24-28AEFE504A7D}" type="slidenum">
              <a:rPr lang="en-US" smtClean="0"/>
              <a:pPr>
                <a:defRPr/>
              </a:pPr>
              <a:t>34</a:t>
            </a:fld>
            <a:endParaRPr lang="en-US" dirty="0"/>
          </a:p>
        </p:txBody>
      </p:sp>
      <p:sp>
        <p:nvSpPr>
          <p:cNvPr id="5" name="Rectangle 2"/>
          <p:cNvSpPr txBox="1">
            <a:spLocks noChangeArrowheads="1"/>
          </p:cNvSpPr>
          <p:nvPr/>
        </p:nvSpPr>
        <p:spPr bwMode="auto">
          <a:xfrm>
            <a:off x="0" y="0"/>
            <a:ext cx="9144000" cy="11398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sz="5100" b="1" dirty="0" smtClean="0">
                <a:solidFill>
                  <a:schemeClr val="tx1"/>
                </a:solidFill>
              </a:rPr>
              <a:t>For Further Information</a:t>
            </a:r>
          </a:p>
          <a:p>
            <a:pPr eaLnBrk="1" hangingPunct="1">
              <a:defRPr/>
            </a:pPr>
            <a:endParaRPr lang="en-US" sz="1500" i="1" dirty="0" smtClean="0">
              <a:solidFill>
                <a:srgbClr val="FFFF00"/>
              </a:solidFill>
              <a:effectLst/>
            </a:endParaRPr>
          </a:p>
        </p:txBody>
      </p:sp>
      <p:graphicFrame>
        <p:nvGraphicFramePr>
          <p:cNvPr id="6" name="Diagram 5"/>
          <p:cNvGraphicFramePr/>
          <p:nvPr>
            <p:extLst>
              <p:ext uri="{D42A27DB-BD31-4B8C-83A1-F6EECF244321}">
                <p14:modId xmlns:p14="http://schemas.microsoft.com/office/powerpoint/2010/main" val="3499302579"/>
              </p:ext>
            </p:extLst>
          </p:nvPr>
        </p:nvGraphicFramePr>
        <p:xfrm>
          <a:off x="457200" y="1600201"/>
          <a:ext cx="79057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61066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206A395-3B11-42DA-9D24-28AEFE504A7D}" type="slidenum">
              <a:rPr lang="en-US" smtClean="0"/>
              <a:pPr>
                <a:defRPr/>
              </a:pPr>
              <a:t>35</a:t>
            </a:fld>
            <a:endParaRPr lang="en-US" dirty="0"/>
          </a:p>
        </p:txBody>
      </p:sp>
      <p:sp>
        <p:nvSpPr>
          <p:cNvPr id="5" name="Rectangle 2"/>
          <p:cNvSpPr txBox="1">
            <a:spLocks noChangeArrowheads="1"/>
          </p:cNvSpPr>
          <p:nvPr/>
        </p:nvSpPr>
        <p:spPr bwMode="auto">
          <a:xfrm>
            <a:off x="0" y="0"/>
            <a:ext cx="9144000" cy="11398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sz="5100" b="1" dirty="0" smtClean="0">
                <a:solidFill>
                  <a:schemeClr val="tx1"/>
                </a:solidFill>
              </a:rPr>
              <a:t>For Further Information</a:t>
            </a:r>
          </a:p>
          <a:p>
            <a:pPr eaLnBrk="1" hangingPunct="1">
              <a:defRPr/>
            </a:pPr>
            <a:endParaRPr lang="en-US" sz="1500" i="1" dirty="0" smtClean="0">
              <a:solidFill>
                <a:srgbClr val="FFFF00"/>
              </a:solidFill>
              <a:effectLst/>
            </a:endParaRPr>
          </a:p>
        </p:txBody>
      </p:sp>
      <p:graphicFrame>
        <p:nvGraphicFramePr>
          <p:cNvPr id="6" name="Diagram 5"/>
          <p:cNvGraphicFramePr/>
          <p:nvPr>
            <p:extLst/>
          </p:nvPr>
        </p:nvGraphicFramePr>
        <p:xfrm>
          <a:off x="457200" y="1600201"/>
          <a:ext cx="79057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75840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bwMode="auto">
          <a:xfrm>
            <a:off x="21363" y="485632"/>
            <a:ext cx="9144000" cy="6372368"/>
          </a:xfrm>
          <a:prstGeom prst="ellipse">
            <a:avLst/>
          </a:prstGeom>
          <a:solidFill>
            <a:srgbClr val="99CCFF"/>
          </a:solidFill>
          <a:ln>
            <a:headEnd type="none" w="med" len="med"/>
            <a:tailEnd type="none" w="med" len="med"/>
          </a:ln>
          <a:effectLst>
            <a:softEdge rad="635000"/>
          </a:effec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Verdana" pitchFamily="34" charset="0"/>
            </a:endParaRPr>
          </a:p>
        </p:txBody>
      </p:sp>
      <p:pic>
        <p:nvPicPr>
          <p:cNvPr id="24582" name="Picture 6" descr="C:\Users\weaver_m\AppData\Local\Microsoft\Windows\Temporary Internet Files\Content.IE5\LOKWD1NJ\MP900289290[1].jp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71600" y="2669002"/>
            <a:ext cx="6186144" cy="419356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1442" name="Rectangle 2"/>
          <p:cNvSpPr>
            <a:spLocks noGrp="1" noChangeArrowheads="1"/>
          </p:cNvSpPr>
          <p:nvPr>
            <p:ph type="ctrTitle" sz="quarter"/>
          </p:nvPr>
        </p:nvSpPr>
        <p:spPr>
          <a:xfrm>
            <a:off x="-359637" y="1073973"/>
            <a:ext cx="9525000" cy="1590675"/>
          </a:xfrm>
        </p:spPr>
        <p:txBody>
          <a:bodyPr>
            <a:prstTxWarp prst="textArchUp">
              <a:avLst>
                <a:gd name="adj" fmla="val 10327323"/>
              </a:avLst>
            </a:prstTxWarp>
          </a:bodyPr>
          <a:lstStyle/>
          <a:p>
            <a:pPr eaLnBrk="1" hangingPunct="1">
              <a:defRPr/>
            </a:pPr>
            <a:r>
              <a:rPr lang="en-US" sz="6500" b="1" i="1" dirty="0" smtClean="0">
                <a:solidFill>
                  <a:srgbClr val="FFC000"/>
                </a:solidFill>
              </a:rPr>
              <a:t>Thank you</a:t>
            </a:r>
            <a:r>
              <a:rPr lang="en-US" sz="6500" b="1" i="1" dirty="0">
                <a:solidFill>
                  <a:srgbClr val="FFC000"/>
                </a:solidFill>
              </a:rPr>
              <a:t>!</a:t>
            </a:r>
            <a:endParaRPr lang="en-US" sz="6500" b="1" i="1" dirty="0" smtClean="0">
              <a:solidFill>
                <a:srgbClr val="FFC000"/>
              </a:solidFill>
            </a:endParaRPr>
          </a:p>
        </p:txBody>
      </p:sp>
      <p:sp>
        <p:nvSpPr>
          <p:cNvPr id="2" name="Slide Number Placeholder 1"/>
          <p:cNvSpPr>
            <a:spLocks noGrp="1"/>
          </p:cNvSpPr>
          <p:nvPr>
            <p:ph type="sldNum" sz="quarter" idx="12"/>
          </p:nvPr>
        </p:nvSpPr>
        <p:spPr/>
        <p:txBody>
          <a:bodyPr/>
          <a:lstStyle/>
          <a:p>
            <a:pPr>
              <a:defRPr/>
            </a:pPr>
            <a:fld id="{575213A6-4149-4EE1-A6A8-0E38182373F8}" type="slidenum">
              <a:rPr lang="en-US" smtClean="0"/>
              <a:pPr>
                <a:defRPr/>
              </a:pPr>
              <a:t>36</a:t>
            </a:fld>
            <a:endParaRPr lang="en-US" dirty="0"/>
          </a:p>
        </p:txBody>
      </p:sp>
      <p:pic>
        <p:nvPicPr>
          <p:cNvPr id="24579" name="Picture 5" descr=" National flag and ensign. Flag ratio: 10:19">
            <a:hlinkClick r:id="rId4" tooltip=" National flag and ensign. Flag ratio: 10:19"/>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20000">
            <a:off x="5808937" y="2384310"/>
            <a:ext cx="2971557" cy="173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s://upload.wikimedia.org/wikipedia/en/thumb/0/05/Flag_of_Brazil.svg/1280px-Flag_of_Brazil.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900000">
            <a:off x="877950" y="2485886"/>
            <a:ext cx="2612570"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Country graduation—Canada (2015) &amp; EU (2014) have graduated Brazil</a:t>
            </a:r>
            <a:endParaRPr lang="en-US" dirty="0"/>
          </a:p>
        </p:txBody>
      </p:sp>
      <p:pic>
        <p:nvPicPr>
          <p:cNvPr id="3074" name="Picture 2" descr="https://encrypted-tbn0.gstatic.com/images?q=tbn:ANd9GcQv24Y0IPoWQ7ZsuNNVdV7yW1glQ3G6W-Tb7LOqZdojXp8KM1h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1338262" y="2860675"/>
            <a:ext cx="2276475" cy="2009775"/>
          </a:xfrm>
        </p:spPr>
      </p:pic>
      <p:pic>
        <p:nvPicPr>
          <p:cNvPr id="6" name="Content Placeholder 5"/>
          <p:cNvPicPr>
            <a:picLocks noGrp="1" noChangeAspect="1"/>
          </p:cNvPicPr>
          <p:nvPr>
            <p:ph sz="half" idx="2"/>
          </p:nvPr>
        </p:nvPicPr>
        <p:blipFill>
          <a:blip r:embed="rId3"/>
          <a:stretch>
            <a:fillRect/>
          </a:stretch>
        </p:blipFill>
        <p:spPr>
          <a:xfrm>
            <a:off x="5600700" y="2794000"/>
            <a:ext cx="2133600" cy="2143125"/>
          </a:xfrm>
        </p:spPr>
      </p:pic>
      <p:sp>
        <p:nvSpPr>
          <p:cNvPr id="4" name="Slide Number Placeholder 3"/>
          <p:cNvSpPr>
            <a:spLocks noGrp="1"/>
          </p:cNvSpPr>
          <p:nvPr>
            <p:ph type="sldNum" sz="quarter" idx="12"/>
          </p:nvPr>
        </p:nvSpPr>
        <p:spPr/>
        <p:txBody>
          <a:bodyPr/>
          <a:lstStyle/>
          <a:p>
            <a:fld id="{D4A85520-7125-4DC1-BC85-9E19056E2930}" type="slidenum">
              <a:rPr lang="en-US" smtClean="0"/>
              <a:pPr/>
              <a:t>4</a:t>
            </a:fld>
            <a:endParaRPr lang="en-US" dirty="0"/>
          </a:p>
        </p:txBody>
      </p:sp>
    </p:spTree>
    <p:extLst>
      <p:ext uri="{BB962C8B-B14F-4D97-AF65-F5344CB8AC3E}">
        <p14:creationId xmlns:p14="http://schemas.microsoft.com/office/powerpoint/2010/main" val="3153889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684" y="310356"/>
            <a:ext cx="8229600" cy="1139825"/>
          </a:xfrm>
        </p:spPr>
        <p:txBody>
          <a:bodyPr/>
          <a:lstStyle/>
          <a:p>
            <a:r>
              <a:rPr lang="en-US" dirty="0" smtClean="0"/>
              <a:t>Country graduation--US</a:t>
            </a:r>
            <a:endParaRPr lang="en-US" dirty="0"/>
          </a:p>
        </p:txBody>
      </p:sp>
      <p:sp>
        <p:nvSpPr>
          <p:cNvPr id="4" name="Content Placeholder 3"/>
          <p:cNvSpPr>
            <a:spLocks noGrp="1"/>
          </p:cNvSpPr>
          <p:nvPr>
            <p:ph idx="1"/>
          </p:nvPr>
        </p:nvSpPr>
        <p:spPr/>
        <p:txBody>
          <a:bodyPr/>
          <a:lstStyle/>
          <a:p>
            <a:r>
              <a:rPr lang="en-US" dirty="0" smtClean="0"/>
              <a:t>World Bank High Income (not Upper Middle Income like EU) 2015: $12,475 </a:t>
            </a:r>
          </a:p>
          <a:p>
            <a:r>
              <a:rPr lang="en-US" dirty="0" smtClean="0"/>
              <a:t>(Brazil per capita 2015: $9,850)</a:t>
            </a:r>
          </a:p>
          <a:p>
            <a:r>
              <a:rPr lang="en-US" dirty="0" smtClean="0"/>
              <a:t>Recent example: Uruguay graduation proclaimed 9/15, taking effect 1/17</a:t>
            </a:r>
          </a:p>
        </p:txBody>
      </p:sp>
      <p:sp>
        <p:nvSpPr>
          <p:cNvPr id="7" name="Slide Number Placeholder 6"/>
          <p:cNvSpPr>
            <a:spLocks noGrp="1"/>
          </p:cNvSpPr>
          <p:nvPr>
            <p:ph type="sldNum" sz="quarter" idx="12"/>
          </p:nvPr>
        </p:nvSpPr>
        <p:spPr/>
        <p:txBody>
          <a:bodyPr/>
          <a:lstStyle/>
          <a:p>
            <a:fld id="{6446A22A-2FBB-484B-9ECA-62862B49C993}" type="slidenum">
              <a:rPr lang="en-US" smtClean="0"/>
              <a:pPr/>
              <a:t>5</a:t>
            </a:fld>
            <a:endParaRPr lang="en-US" dirty="0"/>
          </a:p>
        </p:txBody>
      </p:sp>
      <p:pic>
        <p:nvPicPr>
          <p:cNvPr id="1026" name="Picture 2" descr="https://encrypted-tbn0.gstatic.com/images?q=tbn:ANd9GcT4hT3GPcjuzsXSfxx_osnXpXxsdyiDROjpvSid0XfB7bxqR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787" y="4991500"/>
            <a:ext cx="2638425" cy="1733551"/>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8" descr="data:image/png;base64,iVBORw0KGgoAAAANSUhEUgAAAOcAAADaCAMAAABqzqVhAAABHVBMVEX///8Ar+8AsvMAsfEAru4AsPIAtPYAq+kAr+4ApuMAntgAsvUArOwAot0AqOYArOr7+fgAmdHq6Of18/IgaYX39vUAjL4XhK4jYXkAlcobfKIAo+AAh7cecpTQz88fb47k4uEQk8QccpMVjLrZ1NIlXnXFxMS7u7urra7Mx8RwhpFadoMbeZ3m5eQmWW22sa87fZorUWJLc4eKl513hYtyhpA1co2VmZyssbODkZmDhYYAfqxAcIRIepK1r63BubWfqa5ahZlgeIJ5gIKblJB4dXM8Znqgn50yfqArSFEAWnpLXWOOiIV5kJ2Mn6kUTWEvPT9seX9ZXFtXaXEAU2+ek45HU1ZmjJxUbno7ia2AfHhteoBCYG49TlVrZWOetE+PAAAgAElEQVR4nN09+2OaSLdxhgEBh4AQB4gKiK8oMYkxGhNtk3S32n19X7f33u3e7v3+/z/jzuALAR9pTdvd88M+IjBzZs6c9zlzdPR3AjWvHpXv3JPmW7PdOPnWs3kxOL9uN45+C3oPtpLVjLv8t57Pi4Beff3k3w/yN7jWF1DOfmr+E/FUG92KjWX/w8jPWFiGYr/6raf0EnAyCBSZhxB7HNBsX5Qrd9V/4vmsTwWQoYB4wTZIYBQr7ceB/q1ndXBQW1qIZiYjkxKGOS3oFO7v/mEbenKebwQcDNEEkilSjHmrEwy+9bwODPlB93GK0Ww7+YDw7N/GXeMfRrXlTwVR5OZUm+GJzTCGzj+N21ZHkgyQJGXmdKsZWcjQbXzriR0YBgUARGIYVHYiABAoERAe03/Y6TwbYSAZ7yyRmJbieciqiSHdCq2vpAzp6tcYpTESETAJMX1Bq5mOYdQ8eUa/47OvMHy+XP3Ycl9+nEY/J0O+5PNSyQiIBaCGZ8c0Ayyn9dKs6KTxB+kS67cX39Gzsah5Od5yqC4k+YFBIJqjSSmX07rlFx3dHZJTDiu58UsLsPxHjGumERimCDOQImb4cmYJUJba7guOrg6LMoIQCZf5at09Ume7+gJ7m/8kKYbHa8QTZrso4xqGmQhMX3RDy7/+aQkZpP1W7Zfe1B8ebvUT/XxQP/Qw+SGxSgRBwMsL5PiKDyIbqjyeH3rQNTipfvAQN309sPz/8S3Lv7v+dXA/PjCfd3u24xBlbf9kv5SN4CnevNzJyT/88eugRwTIkb4PJI9KbtHRCjWB/PhwSPOh3C04UbYzV+INEUX30z3giOvQcCzJ0hglUQwzgJERx4Esli0yPuCoek/yK9w6lkw7MLQI4WYKwxfb0Orgt0ssx4an5m8GWQ8H5EXNKbRKx3E8M9mKhyLjcuTltD9VLf/JxcdnZ8drHm6Qi4oCsINRfBBISBR3yAWvDjdoHMp/5lLwzAiP7qFGuKjkADyueCA+BlrHM4NQ0HwZbcWtNx6lxDrP5nAo0VK/VEAG+YaUoFtIiutjQ3HkHmjUNTi59j2cGP6weLqPEt1IzrSSywltf32Pofj4InaLPuj+uTB51wGIj+5hxmiyPUPYEOJ4QiC9DU6pBhhZXO+Q3C8Cev7sVz+5l4CTLg9Ftg8FumfAKyVO53GhVb9tEY1bLQB6QdUvP/DXBAvggVgIfj3UgO4bxmt4m8SkVybrX1MazTdugqWWBJWXNLf1IbUE6SAIAUD/IRUv282DOccbI6o8Z4DS0WL7iTL2jGLURn+u2FPF4UVNFr1VEACnSBb5k/iP1/UDrqnbVUDopTViXAAqWnAXPqK6H6zFGgCr/ZIOsfPfpv6fj7/d1s/qDfegX65eUiVEtsxAjDE7a3x9GzoQ1Oalv9JykfbXQcePgerW3fxLuP3zf4gQ+qaXjTHbXOlszljLl2JEvYfI+e9Xjb9fgDB/58kZY+ZzXyPb+eE8UtvragrCVvHqb+e0rraIgNDMR7vOhazr2RPluLxB/OKnvw/obY3KYq2T1OAB/mtGtwMrvgbA+tv5rMs1ei45206gicTLuxBPvZ1LWKXkhXT5l4Lz5thjAsTR4ngi5XIuPs76cfUhw5Hu9d/pgJ61CQttQq4SJ02I7PmWlZ/8xNHN5MTC+G8TVlKbfVEGVFcHXi1uqYDi3Zwy62+FpBEBETjtv6zP+mBwcm1r0z+VjEaMmhVDBVkLx17DsBJYhiBL7W87/33h1rGHZ3eadWX4QpxqT8fz43fWF5NUO3tG6P8twtsnH97eqtWu6NjHMM6E+MqCB7XxBjQpoxr9HXiuen5XVesjCZhSAhNQnMweGvQ3oplBheG3xWAPUM8bw+6v162SyHtxK4UF6tszitRrSqpfKiRb5fK7lyzVySPRRM2SOACDhGILlQUnPQs27mYGFAbfOdnmByNPQRBBgCBztyc0BLJwC79JkvTyIeVFze0vh3xzVEBgQaoIm3HpCKy7BR99I24iW6pZfNdqgnrWIqcgYktiI+YBRxH37CShwC+BfNdUmx/0pUx0j0AcT5ixL5aPX9wnjNL5YhR637HsPGm8LaCYcx2bsdBRIWJxndmpeELgf8951dWhndBtkGiunUF4GmUvbiXVPZ4tXn/HaOpPhWxy2pzjRa0uJA0jLijdSFieQOY0++VioAeAk1aalJD9SvSvSLqO4Kl2YwwXZSS727v4rpNw1aGWQoUoZ0a908h6iL4zXGe4QLR79e95LxlUx3H/bAh8wYlI0FhSZhh3WaFp9b//DNz8U9zGnM0d+VFOJE/XcvjK9koKAXD/9N1rtCzZNE1GQM1cU/xieOrDogLCnyGS+pPv+lzOQL1LtbCyAVnTG2R/UHUjQiM/GRdEAKEsFNsHT8t6CdBbShrZZm1/naMK/mW3db3y/KjuYFTkTgv9gfvtJv8MqI5llMZuScwPDyFE2FhjRvnBx96Epbup+nm9ORgMbl829+2LoDzyWZAzDrKfNDGh/6a6rqSHCc75+vVjnxQLVqHU+zY47AN6vTEsJDYUiKUUPLE/Srgs1YuWbeFjJMuALx4wbenwoPe89agXxdqvBSmpLEAw4vprvmdjDoWUD3HX/Rbz3xPyn4prGHG+JItXFp9iSaNiPEqkv189iMhF6gAvO/vynsFt96aQi+bOQelDRcZXaQ4DqCTSI9VBcZmdiqzWV3fEl58u7cE+0lud/HRvrEVrSeOTpZlpuykXrxO+An1YYPoC4nkeQa3jHh6VbZAfncrFhyO30ZxQdt/cpnvqF68HkRgK0G5OJv/qJO1oxGn9QYp1OSnkJMRJtuNoHPnajtvGT4Xp4LzcJX6hUCh9cLc+XB0vQ7kQscKFSdGPJ9JkgDQdplapTEqXT0XbsD1Su3z42sp8fXBb1htjCQEeFXcUt5x1l2YZRIU21cibBTlhRVvtDXaXe1t93SliAAD5/exbuMCagQIyQOlPti+y3jpdJgAJwZBR5lkihg2l9haHyKQQ8lxk9du9wVfMN3EHD3m1GQggQ8lwV0lU/nGeogez2vgi3JBqKX44wVYNYDi3BABSTq370VdT6+tGsTe5zCHKVB6rR4uqlg2gXhc4SqaAx/ZCLOjjuFSBW0sfr7XV+QYyfnQPhsl20HuSFyiIKih//ffF5O7Nm7ttS3zeM+4VhO+7twsCV4dxNzQo3CZfdCcXr0P7elKIeszA9GtU1YVQ7UoyYvmkDrm3sKIUnraK0vzFU/dN1IdVn2ZjeGpJiZFv39/fG2wFL4pr+RhfMVz2qhOKfo7yWwBlZWc6bt5do229F9tQID0l3pkUAc9L3SrzzkdLzV40PXUNzidjX1nNUXBun8vvy9114xuJ3fgnzkc5pgdp7ebFU9QvCrSvlSl1MSrkVhEhhPvPYIB6c8aL7rRdeDJhQoUmEAoEwxy1wucv8M7kcKhsg0ZJiZARkMb7oqmqav7X/woFiP5+vb4BWPHz6bZzGaxZmoYxloIS8b1ZCj2SOi9cCjqH87aCVjYVNTH2RbNxfX19Q4IZsyx316K8XBD/SsMXA8OpOAwM4hHbqbCkZCQYRHp0D4jPJqh+6PftpfyDpdf7vmdoEj4V387Z7sV9BE+kxaN9eq9Ss3Hu+FjAiogz9JgItpMFANodBVgfv4aeq+r5X/y5uQEShvEmyP9n9PhIlGXw7/xxpcpDpRsXFfqdofGhE2FxMhGwDV8K3vkgw1u9r8Jy8625AQKFvrvfK3rjl3L19c9eMMkvUqXbC0Sp2pvUhhqJEgiY8YKrUoUNLftfJXDWXLgkoeDcuXu9Uv7w/q736HHa9PHNfO+qfSY3MrIsOSnKbXWcLODjrY6ozf78ctF7vTyYx+XqDl44Kqk9Oerto57UiXCq0GOGxMoCT5UyNOB/HI96afxTv0l4ViBXInMOCFHx08u0XnJ7gWV/GNQb1ZPfn24qKxbC7ZWdVSeAHTOgtVc2ZAsDrl2tVtN35i5RWcdr5tJHCIFVGh6yxmQG7uB9AVmmb03tllvOn/UjgS7tZo8PNOa1f3bkJH6S+C2dSwYWz4O1SLBlkAgtA0GzbxoHpN6TE/Xo/O4qR0wJICrpqpSFYBkt6qlRMcXUSECjEHYq0VoR/tHT+MJm3abarTj9SHUbsGr+WuYGnQA+WP8ltTwcP9409PxH+x0TJjBjl096xVPNIySM3kJxr1LtcD9hZk3hHxTQ/Rbpmy9X3faKeHkS8AlvCywdSDcqdy3xVCM3f5BOIDKhmZu6R9XrP4a39QkJh/L24nwNwsRBYc0V2jAvb3YEhm6WQhYCzUjUqmfk+wMlh1W7CmKFkKeZwGB1p5DR7dGJfsJCzuy0oOnr/B6yrDzNZWTcXWMcevl8x5v6aNaYByHeN+xOIgclA+4P5ERRJ2H2C4KQ84jpAypH3PkvN6ENCbX+v/aI7pxca0BLaD2J0U7WaaNZ5CEAWQGLnukHKfFiUDqIza03rseLEwIBrxlasVVeZOmXZvoYRPY+dfAT7diIuaHj8i9ffhhGqlPofw00/ljzA4eQmsaDlCjqgfDM/1VUZHm1jKTzsJzqWWkuW4DU3YN4JkZg/t9/og/W1/UD/dXN1NJstha6e/aqORk0j5q2bZiB3yGGlxKnCPE8DB+6eBpfBsuyAyC1IsvdPV0gKu5haU9Kvu/bw9X750+FSJhPv+gSEVFWUGgPet2+XSxY0uWbjybRjqFsvUspZJkNnTB0PgPoYflx8urHmrVwWiH8GKG19tKbAaT2ztEahOd5PyouJ6VlapTeaNnKTKVDpwVNADIvIyBaIuDZ4YBOsrvCHGRy/aWxfHc4mBjkT2+lZwItsh9uP5LlFOw8Jm47B3n708PCnZ5vtLXirH5ePRvaq6RVBNCSI8z/Bn07rStHCDm/9YVuzmbJIqcoG8knhaHqo96xDJD8m4jLDtm7j8mFDaCALfKxflR9Mxh+tLHy11mIZa8frapPAaQ5qTkr4Zyg1P8iGZpv/J8vr8fbZ10T1LdF5/riKZL9BHOX7s7vuUa4WdRGPvtU0CSOfttyhnq5HUhoc9L/7PtistpuNSv5izLJTwYVT4x9cFbgln9vcQUSHRhKrW02kk5J1W2+mZ8xxSc+mCnogAt+eNTkHVhS4Eop/TJmk7J8gcetL2BG9f6aOgkBdx/2oNX/19RYi4HoYP42VV6/e5M/qpsLbgYjcpD3rjYXNkQgG2xiRLz9oyMV33+Bgda0l44LBEFG8UZzZuk++bEuAMIGVV7NV+v1+nvLu6kOColSzgyrtXf2QZPu5yY85T/Pqp++JJe8+hclKAYyyCmSRx4HS5basNfHAlaqKs9MnYAKeoPPeFOSUuLIigHMjQwm+piUrHVZ4EleH+lfIkL1ZvdewppVvLeno9ZDfRUgybdjg/LBD2VqQ8W/UB5bIseURcqys6ntYFjvhFT81wEpBslu+I3/8lwbvfn0qTdoNs7cSHtNtTr5GF9b4NnT6XS05mssl6mJEsbUFHNzzc2xsYm/rH0/CNCmx6iK8gJh3/xDu1JUEicN8LLMr1WW5N9Pjs7bXNjWK16PE51kLaVAIAHINryNegI6dQ6PaPNeRPKGpQXy25VS1DDvZp7JrO1saNWUYZF8Z5PiuvYY55mb5adsHTy5UW8XWOyAnrVkkyuZCybq6kFv1GtTGwNptc11nIwPbf15+XHR1NLY9exH4e2hfdb65IfB4PpNkBOUdTqC3KnXjTCEQZFHOXqmIMKdrQJSJikN7ZKQJebm9ZALdy/inNeHj2NnjU0C0W49rIhWvZg3RqcEZ5CtggOKRnqjtdhj0DeSbTMWP8rjFwjku/qR6v4vWSuJE51mfsWS9cnlrBhXVgLDSxcoyzkKWzTX6HPADtcOruK9gOcBl6UMMPcCLWPVgdkdNnokOnt0+leU41U/ktzMkrRMEi+n/1w8qQ3BVAVOUERRyDKDTdCIY5qmYTumYbYHrqqfNc7yh3JbN20kaPdWtAsbnUJ/uEzSUht9LMvMcKTC0UvLsY3hWUktbkl50jaDoOIYFALP8gPDsD0JY414OCuLhX5rbN/bfabQ5HX3C7F0J5cC1XVnBgab3gwNlNOcmV9cLQ9+JpJv+wI1lrGxh67DxZv0bQJgdXzPCqP4tlmxfU0AdIxQM2XmnqKJdF6CVCDjVuvDlyCZb9yNfAUgwCkZgBBSBJRRMjJCQFaKLDvxSG/0Lr2iYZYoRRGRKny7NwkBP9goMdbxxKZIzSTWjy0r5tasnvBLoQHF/imIp7XPRvK8cePca4pExSdp98aWRsa9LubedqeE2Je9ycXD8NPd/5QwL/MhYNu0/couqkUCpcJ3e+w6M+VLZPU/27+aNT8XTbV5VSoWp4/XD+1uM6+Xr68b1ZPGVHpyz+qNelVvBAXNu7cdeyHlAFXp7GSjqNjcs4FRCDp2JrSKtj/LE2dzR4XYZ7nPxvNIL9/eNqr5E7UaOoJOmPtAva3No1X6I5YpSWWxvWz9IHu1YMfJQyCU/tg0WD9oqvDAzfskS7W9DPIZnp9Pt+mwaAJXnxukUK4syvwgdjY6XWdIZrBjsO0Hxz4VEEYH50RlkzsM4pq13zFmDx+/PTCeC/i0iGpR9YbM9TggXvmbCA0BJHqBac+kK5T5LORtIzCNIK0glkmfkr3vbrKjfDA81UZVdZeur4tglQQnVeadpmXybtP5BIJfMg0irXxMkNqw/65omm1iPuUl5BsbbdgUPA+3nw1n3P7ZPWLnNl+/q0Q4JhRmFgg6Nu3Umnlmll/ViMStF9chwTsGIFsyfMyCc6FdjRhQ+YEUM1E2sA1P4VB46j2F9UxkSSFO37bWZ+yESqFM7E3yE+GKaSfMDxiujkjeXdlYEDFLAcOS5du2IvOSkVZx+DXwpCLbuqvqA5IRwDpFQWx6gNpjJt6oDwFK3UYqWwEisS3bKFH1jmDfqAQ2eWdTLW+3xvEieIaJUsgbPQVccqFlqr5DlkzAOYmUriU+Qhr/hMByCIc4yZKoclczNCWXUUilUukYz9hOimf3sxFTy2XXrZbrjVnZe9VhHi45lxZ6pRpaybAMqs1ziV5uq2esToKzUKKtYFbYgpjxJYuhagephgVSvJr0Rxi/QWDxHeXz8Wz0bQqkWAzCGP2r4oY2KzMkALkKNM/CRoEHIB1V4MRCYChjBeQ42lBh+R++k0TzGDPg0r6OxM9vB9fs4wyXzSBZGA8GzVdPp1vZPMD/7rBDdmWUbC+9axuQzIWLHbLqTsTZgZaJf5XaIwgJToIseLF0VQoqpcAX5QRNIfzZeOr19/MdhFSX9/xdvg5Ow7lsNidaFjVd0lsJQa+jhWYqZatYyGgVP3nDQw5rFua8ysoxOpM3Ga9GHEPJcBJxbE2Itc9FOFlTsCdMftIyi9Wnltkm12ZkrJlHAQCe98x03yvwarYEQbZoOGbNuApwNt4DlnJlp2Q4NX9BnYiztDALzJB4KmqtDA+OvaBE1j2nSGp9Lp7VMTXIMs+Q1ZFRNWODjxlItiEJdse2Kw4hAVX61nQhBOxA5DjBo7pDLqy7kwVimETABuvyg3LEDDCl6yz2SyufBEA5TvtsPI/KT60nZ2+LYQ1SGr+GAGXOv7rqdBxi4WNq7IiEag+LrFNAd4pZM5SnAk5zDJ9qCxnPLGHJMTuzBhMwgysdcixT8pIWV+9ApAXm6O3dZ+MZbur7zU27NgKgqmka94dUipglD4uQ5+f9PWTcCUORFAHLDxyzsuBgiPff1RyqO1isubu2NA8grxkdYnnEtjshq0LC5d2ZrutfmJh73n32jgJspvq5EPQpnSIZRGxOJIZ2GqRLU7F9Dy+j+ZTjEux50uwAw6jsOfZrV4FneTZj3jAXXBzE4VcPkhl2WwHCCkmjWngcGBYH1h/l7SuR53nom5KQjcpd2Q6YyyFNKaFkYRuYRyELAIfqR6le72/thpMAnsFcZknNxyhl1qcNBY2YxHSCimlq69W+wDLjjdej3wJkriunVOt/LpTH2sYAXQI4yfOpMqARH1NNAC6mRTcKSrVYHTrlyk7gyaJH/HiODRTWG4nFAYiz2xbpN4aHyphXyx/3tQQRL5lBUBMzlSAwyPFxjr0nA9Er2qVSxTTWP4OsK4suAOWdCf0GeM52jyCc9V1F6ICXGZ3H+5NtQBJQvSkwKX1WSjUNas5VzfRllPWMmhGE7uZ47BdZG8LeUNmUw7hcCIPJgRxW/MM1pHyd3j8wNjVOo2qZYWuQ82xfYjymVNIM2zMcqu3yjKUkZ86ndMMN/06CHcMBdqsJwp2np8PV1+Xbu/cTHhPD9qktwZx5s4woWTIFITA8lgSWnvxFzfPElTozPCv+Dt7Hhw3yuKB+sCjSEcvd38lxoXRV66xLINl2oJxVECtH1yyYxJQKFTv9w7vxhFZNgRn+/pfDYUk5brD7fHKSHbOwgcYUUxmArEZZkLFugFGTOYttMz0jA+U20HMUTEKRNf9yD4in6+wWLBSrda5MzcssVVItSaOsN3fsGzZe9cFF2CIl8yr94FOTvbITTWgZgW0UyCGbMOUvd4d9oh2ZZchs6CxAksFu3PUxtasQtg0CZcjKkmXRZiwYW524ChIWLWvBXoka2Pc1bXTI6L36uDlNZjnDVTYe5xuSfGqansIyaARhbpciXDEsBWNJYjYIx2xa72rp1KcPcVxOwZrH4ov7yTF5dzHF8/BMtHhIAmX08/2UfdOuUMvMont2DCOBIiB7ZsekR9Xw5zVk/Gzn6GFVLGqMGgY1vjs1tDMiPv+edeiOjY3i7tW1DKqHyzyfydkkW2F2pJVo+cb7JsZKbqG5Qt6/cgQgUzWRSl7isQJ0Qauly5oEQPzkHhZNVhS2e1gnELFnB4bZsXjvHRPj8Zgf4nFNQavkEY5UtCDgPKMTWEJ4ctktYk7yTqFUANqhb9kpl/bIyEM5451Zoiq5kqUi00pyaJSR2IldIIGgRu03OeO86/hwdUNvBkgdK1lTlgbCp8MWvaq9vfR4IBkSoBpe6EhOtukDmLQG484i9sDiZyxIA0QSEEvMyku1EBHKpraXCMzsUm53YcmzoLxbms0n6GykOIAKo2ZedX+pzDwmMi7NSizZAthXHcO2FHnuTMlgqkltHoaKJc/COR6Bw96MfDLc0yyDWWNTlBfiWbuz/HuR0zBAnO/MI26I8yqBhdmtLBRXnGXxUYA7HN0wmJaACym51xzHZMktz+jVUy3vXJPq5cZc2nVAvJVyj1U4OWV+7U/DQeT9WwXbi17kSCFBWGHAQ9GzDbPEXPn0iBIpC3J+UpyhjE8xhJDDVMuq7Z2EW+5Od8kg9WEPZhuC6BuVDfbk6bwIw21bn9zJT8GiFzkSg2WaHAJIkAgTrjBrBRRj26zFG3PzHKFMAIaVGJr/117iM3928eojRlJ/cOZuOdD58XamsJqEbW5ysKwuZR10mkfqpD9Pl4E524+q91TkHFs1T2ZuTtJxlIq9cjRAlsXhG6u7i0HuaQ8+pDb798UiNQtAxrKd8XW9Xk2n4Gaq8y4FF8GrbfTpcItL9eph2uzD3FsgE5IQIbJmslWAPN1g3PFzswIMkBWZHR9YkZDaXre3lS9Fqr2EJEMXSvQImbZuUzB1R9vDZKtRKXPYmCS1xPMk3ILG7EGEnRQ6B8u8cp6YDqusZMDuiLfEqJ9TLu5Tattca7/FOFsOk6dEM8nq+/SslySeVE4oczsbxjsSUrpdK2RszDABJM2cBt483Zpupyb4TiUEX1LQuucF2Puw23LS1kJyrjga1KMVHeXu5hz12MuBNy/ZQkj02NU5UTzxeguWhh3mD4tOmuJD/zwLQQIn4KE8Ax4k4tiw5O6Bp95LiWdCWSnYl62HRjV0u6iN/t5Bh6W9AsTi4+Rm6uG1qa+3MdMnNl1liA0rLRksO0+eA96WBHm2svuw2/Jlag47tQoVbPmXrcFFPj+ZbrpNLAVPi0W6ELUp+w/uUb486EbXkYvZ/eqAhZA5LUje6cGabcyjbSAobdZ0Yc7YYz/dv7TENWKLD7CYgaKR0c81bUc26BqivoHxqeYM56PXLyNeMaRU1q98PO8yZX2mFyUiFJ6zUCIMf+MEUGEPdqu/+clwiikdwZfIAp6jutjmRPbkKgFy9fOn6yVvUCdRJoM4e72m2r0ea3T/Aa4QHMsfBt4iBwNoteTV8PPxhf5uNuReswixuSNYjZCQHvliWOLTuE8WWU/lqDc1v9aBD2X91tp5OimPNGamCMWAaGsxI0gWXcmpArixGB1aT7tU1rN2gQPIvrLxjkxfZJkWnwx90bNB2h8DSWapeMv6e9yO8YWzUpTsqQIec1o1P3w0igLTcip2JLkGSIuL7yGu2RssXwRyQHuzFVF9UBEZRbE8b8c63oop5S421jQ6GIwIL5i9pKft7G5sYcnX5n/DHxPs72bd0JHFj27sifyrNrVbACQVLQvmnc+wubB6eMdJZxDo2DdMw+5s7VXRDObBVkhtXKO0XQ8AShAmf4Bja8Xj5WJYVaaWB61hs+WxaCfAKcflNmYB8H7S2+r2ihyEGSuw6ZIDKAu+4S+Q4zcoWDIOHAt7trS16r4+jdQmi8UdRafoWFK0mmcZponn70FhNCcYVdfpRO+xomhpI9ZjpxtJKR3b8j2SkxFQvKDi45zlVLQlV+KNYlpiLtWAbRGFFR5i/9VGXf7sMjI6gMYuVQBBaNVMj/NNaTYDoK0VJZ5cfHp6Wm9boubneMbqME7/SDlR+qQ91VgAipooV/+uWfOMBDos3c+UuLhAOp3FkiOOdJvpp7TcXlEqJTeyufI2MkHKGKHsmT5rjphiKMSaG6vNDyHa7jhWrrCh5YJ+NpzSNZQ9w2MeTotjBTOi5vlXVw6JWYVU9w+oobt0nPNK8WPaKa2PImgKhAUsd6I5zy+EFj3N+JjndxhE+sC+H8zwtWOB6k2dmvV6u4BYlHLBlxEAAAijSURBVAwAxe8Q7JEgILb57sourRJ6GW+HvHdF9a7ADmu3mZSXim9T8KyOVuoekowKfobGw5JIzRrlc+TTNjTpgVtkoZ0M7Fz0VMDNvV/yPdsPoxDsFnHD9jCjYhujY+ZzYvokPT3Eyh57BtUvhVBPgqz72+hT0035XNNfueSytp2WgL8NUSpv6VqXzC317vpTgbK3RWfb5ngtHpi8s2IJJ68u7mzmiYKiofF0V68CTC0gROwsUCzPowQdUGboeJTAfab3AoW0B2fphzM/XOkXUNzYoGAbAJDztvUWadisV/cfi/8tt+YVk7MxuW1ZTW6bHUaETY/uZUmaqWuGR/VAh5KxdSxzEmVYlFhNjc/kvH5zU3ce/Y6slGtg7cjpSN9RXrZ69S2OcBb8BpE2hvrEiNiwSJmm3ecwf7Q1w7Nz1bGluZAHJXpEPSHHMT2Cjs6jU61QK2iU6W80y/RPhYi1Ku9V9x4FCHOaT7ytN3arLJkBFB4if6p+ipTIokyB2fIUkpkF+h8MT0itFDDzSFAFAhtX/tzGhpzokWm3N/jl7kd7S3uVfC+aZxC/u3E3lkjxLq8vLppbb4lTR5RIstP1LmCTiLuLco8CazEx/SuxXCezu/q4uZ0NgUYCg4gL9UQhrebFWXhF1EOh0NtItMM1bznwS8+pgwEyKvSvd7crZXgiHNMH1Oto0TM16XLHGetTcrlm/jHoh/YngL5JfGmpKMhksvjq+VtnuIn61V5xzXw4fgYXQjlR8/e8U6xnyTKJ0xRbYxQ1WZHSTzlebptxDGpeWwAxjzuVlAu/EJfNrG69aPxe38TN9MH9KhxJ36VCf++aQ+iNe4PmnrHjatdLuWZWHxAsihEzM0daZ8kNnV3RC6yOHTgGq4SA3kyRYTrtSiRtblZDdZQIC9JEAHdWpC7RBMVh9RkRuOr1MOXo6Ld/jB/tlRJHzdGUO2Zehc40pHSKviWy3RDbr8PkCKtY+93dPbY6iAgUKHaIRtWKPcMJmftntstT0yek5/XGOOL0Bjmtf7dOJPleOCnZq8xrYKB2fdQIeB5/6BmdPQiqV4womkDqdAxvn6Yx7OHT6eR5qWX6w9VGNaI+XWOFvFZ5it6oM/fTZ5at+9gVLeqdRYn4ov5hdwb8yceITsIUISubuMQnFShr7z6zfXB5SKSbTQSg96Q1Vw1Cmt26ddeXIdKcQL5vsoIv8vvHt3V3n/1c82AcV/ZM7oeZYtzpswPyk7HFbek9Uh8Vw+52iwEEScR+e7H/+RtGtxGJB4qsP1mvMJ18eL/P4amv1VnA+PWUGwDl7MHzjma+VWB1un9u1pjOm712fyHRoHD5pnVpicH1fBhqTgGqAy+V8Jn38rxt1k/26jSptyIVCEjcq3MVZXtB85kZHWWbCS9Etgaa9Ulx4Z8lkyO1OhhLZCEzWKQDR9rUIDy+1Y/cxr7zKI9XTmk+2Ny5MgIwZz87STDsSI24rRpw2M955tsTQxesWm4X+gsdoN7VoniyfJSbZxyd6gpP2TL36r4A/ee33x+ENybvIgN3pIVVpMCed+R2n/7lLmfanhfgzDfUD+5He19pU20vX6Xm3V5BMIi33S62Adh+7i7dU+uDts/U4OU9M9VfVnzAfWdFGtoB+4dJ+/2ebWDLq9vhqDVgbKkMiQyQ3ohwx0B2ltJ7f/cCuQPCgUgkKMLu1O5p1KzymvGLljbD2arTI4KesZcGDz6nYqLM+q7I+9zAqg8tXku68Bk0HWlRf8bI6nF/sjr5uBC8QDRqprE7nTa8eun5+xkmPIK9EiTcEeu9NUzjWOU3fWJJc4ZCteu9hz9bdMuhPJvaDSk5+UmAYppTeQeEERVU2YtBDiwAssV2GstSqxfv3/nzeWx1Ka2Bu4jQMTRBMtKfDtz02aUh6kiBgE+5liwNzgKQQcI4XRGpjq3FJWJImO5n+bpP1uw2a0q05Bn+2u3SPnWkCgIeKe1XInQyEiHMVdJRuL2Xw2K8ELLeaLIHbf3H8SwsckhWnoMm4p5/1d2ZzRfuLvbVFa8toF1uePj8piidnmLJ8nzfl3iu2N3qlQqhXG9et8ZTUnT2RxMC4f751xHVf7Jv8omW/xufJoWb8qaHz5u/Pj7++ttDs1GflIDM73cbiarnq/XJz9J+GdkspbsQv7BgH8g3N9zPmgrV0dstQ6ivfvzxh9dV9Uj9oaAUJB4Ze5OX+1TY3st8SbJWd58D8UWgXoxKW7ZIvbMlbNmV/luTyP6Pb8a+tn91gzu09/HZSvbw5W+hrL4VyRaGXu6zmwZ5IIgCAN6tWp1Md90JHAG92d9Z6oNO9zjzXw4Nktum6TTm6WWsb0t405Baf5v0bG+G6settifL1T7ENRFbgYWFT66llGyFFZT7p7m5oD/WtMoNXfr8s46S+7RZu2URRf/y8fYFLgnLz12j6nn5dkiPRXVUvNk67/rNeNavHEi/t0gh2JktFIdofgKKeskBOC1eXjeSTcS/FNRqY9C6HDaq1Wrj+nFasJzq0fngYcc4uvtDmDsLtF/0Rqv0bCvxpIdnLSsRyimiKCo5lu0kI0EL2s19LaDngD4Y+RbOaXZ/3CeawlFl73zXhc0huLM4C6bmp+4+n/+/uqf4Ycufjlu9N2/e9FrjS8u7HLcGL3TzeMMGPD327H4VnlXWA39Pj3DeQDDHstI+7/bs85vx5eOvD7dl1lNSVU/0ank4LG9Ijz8ADGO5ymjflst5B2VZZzmAdzicNoB+7ub1tSX9olsEdkGztN59ntuXpeQNXvm5i48NSzt4G/WXgEZXi+aR742n+lS4fyhfFn4ZFrpf4+rPL4bqcGoJq+rsvVnn+YQq2c1/lfPDD1/r+uwvA7087BfFeWgFPMPgU5lbm6oIG+2a7w1Ud9IOtLAnnfznV7ur/pvAydn12Jc4IH/Fu+q/DahuoxVYL64/fw+gl3v7lfk9G/4frwHblnRlIdg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57876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Country Practice Criteria include:</a:t>
            </a:r>
            <a:endParaRPr lang="en-US" dirty="0"/>
          </a:p>
        </p:txBody>
      </p:sp>
      <p:sp>
        <p:nvSpPr>
          <p:cNvPr id="4" name="Content Placeholder 3"/>
          <p:cNvSpPr>
            <a:spLocks noGrp="1"/>
          </p:cNvSpPr>
          <p:nvPr>
            <p:ph idx="1"/>
          </p:nvPr>
        </p:nvSpPr>
        <p:spPr/>
        <p:txBody>
          <a:bodyPr/>
          <a:lstStyle/>
          <a:p>
            <a:r>
              <a:rPr lang="en-US" dirty="0" smtClean="0"/>
              <a:t>Expropriation/Arbitral Awards</a:t>
            </a:r>
          </a:p>
          <a:p>
            <a:r>
              <a:rPr lang="en-US" dirty="0" smtClean="0"/>
              <a:t>Taking steps to protect internationally recognized worker rights, including stopping child labor</a:t>
            </a:r>
          </a:p>
          <a:p>
            <a:r>
              <a:rPr lang="en-US" dirty="0" smtClean="0"/>
              <a:t>Market Access for US exports</a:t>
            </a:r>
          </a:p>
          <a:p>
            <a:r>
              <a:rPr lang="en-US" dirty="0" smtClean="0"/>
              <a:t>US Intellectual Property Rights protected</a:t>
            </a:r>
          </a:p>
          <a:p>
            <a:r>
              <a:rPr lang="en-US" dirty="0" smtClean="0">
                <a:solidFill>
                  <a:srgbClr val="FF0000"/>
                </a:solidFill>
              </a:rPr>
              <a:t>Full description and list in Guidebook</a:t>
            </a:r>
          </a:p>
          <a:p>
            <a:r>
              <a:rPr lang="en-US" sz="1600" dirty="0">
                <a:solidFill>
                  <a:srgbClr val="FF0000"/>
                </a:solidFill>
              </a:rPr>
              <a:t>https://ustr.gov/sites/default/files/The%20GSP%20Guidebook.pdf</a:t>
            </a:r>
          </a:p>
        </p:txBody>
      </p:sp>
      <p:sp>
        <p:nvSpPr>
          <p:cNvPr id="2" name="Slide Number Placeholder 1"/>
          <p:cNvSpPr>
            <a:spLocks noGrp="1"/>
          </p:cNvSpPr>
          <p:nvPr>
            <p:ph type="sldNum" sz="quarter" idx="12"/>
          </p:nvPr>
        </p:nvSpPr>
        <p:spPr/>
        <p:txBody>
          <a:bodyPr/>
          <a:lstStyle/>
          <a:p>
            <a:pPr>
              <a:defRPr/>
            </a:pPr>
            <a:fld id="{F206A395-3B11-42DA-9D24-28AEFE504A7D}" type="slidenum">
              <a:rPr lang="en-US" smtClean="0"/>
              <a:pPr>
                <a:defRPr/>
              </a:pPr>
              <a:t>6</a:t>
            </a:fld>
            <a:endParaRPr lang="en-US" dirty="0"/>
          </a:p>
        </p:txBody>
      </p:sp>
    </p:spTree>
    <p:extLst>
      <p:ext uri="{BB962C8B-B14F-4D97-AF65-F5344CB8AC3E}">
        <p14:creationId xmlns:p14="http://schemas.microsoft.com/office/powerpoint/2010/main" val="3329532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277813"/>
            <a:ext cx="9144000" cy="1139825"/>
          </a:xfrm>
        </p:spPr>
        <p:txBody>
          <a:bodyPr/>
          <a:lstStyle/>
          <a:p>
            <a:pPr>
              <a:defRPr/>
            </a:pPr>
            <a:r>
              <a:rPr lang="en-US" sz="5000" b="1" dirty="0" smtClean="0">
                <a:solidFill>
                  <a:schemeClr val="tx1"/>
                </a:solidFill>
              </a:rPr>
              <a:t>GSP Program: </a:t>
            </a:r>
            <a:br>
              <a:rPr lang="en-US" sz="5000" b="1" dirty="0" smtClean="0">
                <a:solidFill>
                  <a:schemeClr val="tx1"/>
                </a:solidFill>
              </a:rPr>
            </a:br>
            <a:r>
              <a:rPr lang="en-US" sz="5000" b="1" dirty="0" smtClean="0">
                <a:solidFill>
                  <a:schemeClr val="tx1"/>
                </a:solidFill>
              </a:rPr>
              <a:t>Eligible Products</a:t>
            </a:r>
          </a:p>
        </p:txBody>
      </p:sp>
      <p:sp>
        <p:nvSpPr>
          <p:cNvPr id="88067" name="Rectangle 3"/>
          <p:cNvSpPr>
            <a:spLocks noGrp="1" noChangeArrowheads="1"/>
          </p:cNvSpPr>
          <p:nvPr>
            <p:ph idx="1"/>
          </p:nvPr>
        </p:nvSpPr>
        <p:spPr>
          <a:xfrm>
            <a:off x="5022783" y="1905000"/>
            <a:ext cx="3733800" cy="3696397"/>
          </a:xfrm>
          <a:solidFill>
            <a:srgbClr val="FF0000">
              <a:alpha val="65000"/>
            </a:srgbClr>
          </a:solidFill>
          <a:ln>
            <a:noFill/>
          </a:ln>
          <a:effectLst>
            <a:glow rad="101600">
              <a:schemeClr val="bg1">
                <a:lumMod val="75000"/>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indent="0" algn="ctr" eaLnBrk="1" hangingPunct="1">
              <a:lnSpc>
                <a:spcPct val="90000"/>
              </a:lnSpc>
              <a:buNone/>
              <a:defRPr/>
            </a:pPr>
            <a:r>
              <a:rPr lang="en-US" sz="2800" b="1" dirty="0" smtClean="0">
                <a:solidFill>
                  <a:schemeClr val="accent1">
                    <a:lumMod val="60000"/>
                    <a:lumOff val="40000"/>
                  </a:schemeClr>
                </a:solidFill>
                <a:effectLst/>
                <a:latin typeface="+mj-lt"/>
              </a:rPr>
              <a:t>Ineligible</a:t>
            </a:r>
          </a:p>
          <a:p>
            <a:pPr marL="0" indent="0" algn="ctr" eaLnBrk="1" hangingPunct="1">
              <a:lnSpc>
                <a:spcPct val="90000"/>
              </a:lnSpc>
              <a:buNone/>
              <a:defRPr/>
            </a:pPr>
            <a:endParaRPr lang="en-US" sz="1400" b="1" dirty="0" smtClean="0">
              <a:solidFill>
                <a:schemeClr val="accent1">
                  <a:lumMod val="60000"/>
                  <a:lumOff val="40000"/>
                </a:schemeClr>
              </a:solidFill>
              <a:effectLst/>
              <a:latin typeface="+mj-lt"/>
            </a:endParaRPr>
          </a:p>
          <a:p>
            <a:pPr eaLnBrk="1" hangingPunct="1">
              <a:lnSpc>
                <a:spcPct val="90000"/>
              </a:lnSpc>
              <a:defRPr/>
            </a:pPr>
            <a:r>
              <a:rPr lang="en-US" sz="2200" b="1" dirty="0" smtClean="0">
                <a:effectLst/>
                <a:latin typeface="+mj-lt"/>
              </a:rPr>
              <a:t>Most textiles &amp; apparel</a:t>
            </a:r>
          </a:p>
          <a:p>
            <a:pPr eaLnBrk="1" hangingPunct="1">
              <a:lnSpc>
                <a:spcPct val="90000"/>
              </a:lnSpc>
              <a:defRPr/>
            </a:pPr>
            <a:r>
              <a:rPr lang="en-US" sz="2200" b="1" dirty="0" smtClean="0">
                <a:effectLst/>
                <a:latin typeface="+mj-lt"/>
              </a:rPr>
              <a:t>Watches</a:t>
            </a:r>
          </a:p>
          <a:p>
            <a:pPr eaLnBrk="1" hangingPunct="1">
              <a:lnSpc>
                <a:spcPct val="90000"/>
              </a:lnSpc>
              <a:defRPr/>
            </a:pPr>
            <a:r>
              <a:rPr lang="en-US" sz="2200" b="1" dirty="0" smtClean="0">
                <a:effectLst/>
                <a:latin typeface="+mj-lt"/>
              </a:rPr>
              <a:t>Footwear</a:t>
            </a:r>
          </a:p>
          <a:p>
            <a:pPr eaLnBrk="1" hangingPunct="1">
              <a:lnSpc>
                <a:spcPct val="90000"/>
              </a:lnSpc>
              <a:defRPr/>
            </a:pPr>
            <a:r>
              <a:rPr lang="en-US" sz="2200" b="1" dirty="0" smtClean="0">
                <a:effectLst/>
                <a:latin typeface="+mj-lt"/>
              </a:rPr>
              <a:t>Some gloves &amp; leather </a:t>
            </a:r>
            <a:r>
              <a:rPr lang="en-US" sz="2200" b="1" smtClean="0">
                <a:effectLst/>
                <a:latin typeface="+mj-lt"/>
              </a:rPr>
              <a:t>goods </a:t>
            </a:r>
            <a:endParaRPr lang="en-US" sz="2200" b="1" smtClean="0">
              <a:effectLst/>
              <a:latin typeface="+mj-lt"/>
            </a:endParaRPr>
          </a:p>
          <a:p>
            <a:pPr eaLnBrk="1" hangingPunct="1">
              <a:lnSpc>
                <a:spcPct val="90000"/>
              </a:lnSpc>
              <a:defRPr/>
            </a:pPr>
            <a:r>
              <a:rPr lang="en-US" sz="2200" b="1" smtClean="0">
                <a:effectLst/>
                <a:latin typeface="+mj-lt"/>
              </a:rPr>
              <a:t>Many </a:t>
            </a:r>
            <a:r>
              <a:rPr lang="en-US" sz="2200" b="1" dirty="0" smtClean="0">
                <a:effectLst/>
                <a:latin typeface="+mj-lt"/>
              </a:rPr>
              <a:t>agricultural products</a:t>
            </a:r>
          </a:p>
        </p:txBody>
      </p:sp>
      <p:sp>
        <p:nvSpPr>
          <p:cNvPr id="2" name="Slide Number Placeholder 1"/>
          <p:cNvSpPr>
            <a:spLocks noGrp="1"/>
          </p:cNvSpPr>
          <p:nvPr>
            <p:ph type="sldNum" sz="quarter" idx="12"/>
          </p:nvPr>
        </p:nvSpPr>
        <p:spPr>
          <a:xfrm>
            <a:off x="6970294" y="6248400"/>
            <a:ext cx="2133600" cy="457200"/>
          </a:xfrm>
        </p:spPr>
        <p:txBody>
          <a:bodyPr/>
          <a:lstStyle/>
          <a:p>
            <a:pPr>
              <a:defRPr/>
            </a:pPr>
            <a:fld id="{B0DE6F38-C306-4C48-93FC-94DEB278EE2B}" type="slidenum">
              <a:rPr lang="en-US" sz="1100" smtClean="0">
                <a:effectLst/>
              </a:rPr>
              <a:pPr>
                <a:defRPr/>
              </a:pPr>
              <a:t>7</a:t>
            </a:fld>
            <a:endParaRPr lang="en-US" sz="1100" dirty="0">
              <a:effectLst/>
            </a:endParaRPr>
          </a:p>
        </p:txBody>
      </p:sp>
      <p:sp>
        <p:nvSpPr>
          <p:cNvPr id="3" name="TextBox 2"/>
          <p:cNvSpPr txBox="1"/>
          <p:nvPr/>
        </p:nvSpPr>
        <p:spPr>
          <a:xfrm>
            <a:off x="372177" y="1905000"/>
            <a:ext cx="3581400" cy="3323987"/>
          </a:xfrm>
          <a:prstGeom prst="rect">
            <a:avLst/>
          </a:prstGeom>
          <a:solidFill>
            <a:srgbClr val="FF0000">
              <a:alpha val="65000"/>
            </a:srgbClr>
          </a:solidFill>
          <a:ln>
            <a:noFill/>
          </a:ln>
          <a:effectLst>
            <a:glow rad="101600">
              <a:schemeClr val="bg1">
                <a:lumMod val="75000"/>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lvl="0" algn="ctr" eaLnBrk="1" hangingPunct="1">
              <a:lnSpc>
                <a:spcPct val="90000"/>
              </a:lnSpc>
              <a:spcBef>
                <a:spcPct val="20000"/>
              </a:spcBef>
              <a:buClr>
                <a:srgbClr val="FFFFCC"/>
              </a:buClr>
              <a:buSzPct val="60000"/>
              <a:defRPr/>
            </a:pPr>
            <a:r>
              <a:rPr lang="en-US" sz="2800" b="1" dirty="0" smtClean="0">
                <a:solidFill>
                  <a:schemeClr val="accent1">
                    <a:lumMod val="60000"/>
                    <a:lumOff val="40000"/>
                  </a:schemeClr>
                </a:solidFill>
                <a:effectLst>
                  <a:outerShdw blurRad="38100" dist="38100" dir="2700000" algn="tl">
                    <a:srgbClr val="000000">
                      <a:alpha val="43137"/>
                    </a:srgbClr>
                  </a:outerShdw>
                </a:effectLst>
                <a:latin typeface="+mj-lt"/>
              </a:rPr>
              <a:t>Eligible</a:t>
            </a:r>
            <a:endParaRPr lang="en-US" sz="2800" b="1" kern="0" dirty="0">
              <a:solidFill>
                <a:schemeClr val="accent1">
                  <a:lumMod val="60000"/>
                  <a:lumOff val="40000"/>
                </a:schemeClr>
              </a:solidFill>
              <a:effectLst>
                <a:outerShdw blurRad="38100" dist="38100" dir="2700000" algn="tl">
                  <a:srgbClr val="000000">
                    <a:alpha val="43137"/>
                  </a:srgbClr>
                </a:outerShdw>
              </a:effectLst>
              <a:latin typeface="+mj-lt"/>
            </a:endParaRPr>
          </a:p>
          <a:p>
            <a:pPr marL="342900" lvl="0" indent="-342900" eaLnBrk="1" hangingPunct="1">
              <a:lnSpc>
                <a:spcPct val="90000"/>
              </a:lnSpc>
              <a:spcBef>
                <a:spcPct val="20000"/>
              </a:spcBef>
              <a:buClr>
                <a:srgbClr val="FFFFCC"/>
              </a:buClr>
              <a:buSzPct val="60000"/>
              <a:buFont typeface="Wingdings" pitchFamily="2" charset="2"/>
              <a:buChar char="n"/>
              <a:defRPr/>
            </a:pPr>
            <a:r>
              <a:rPr lang="en-US" sz="2200" b="1" dirty="0">
                <a:effectLst>
                  <a:outerShdw blurRad="38100" dist="38100" dir="2700000" algn="tl">
                    <a:srgbClr val="000000">
                      <a:alpha val="43137"/>
                    </a:srgbClr>
                  </a:outerShdw>
                </a:effectLst>
                <a:latin typeface="Arial" pitchFamily="34" charset="0"/>
                <a:cs typeface="Arial" pitchFamily="34" charset="0"/>
              </a:rPr>
              <a:t>M</a:t>
            </a:r>
            <a:r>
              <a:rPr lang="en-US" sz="2200" b="1" dirty="0" smtClean="0">
                <a:effectLst>
                  <a:outerShdw blurRad="38100" dist="38100" dir="2700000" algn="tl">
                    <a:srgbClr val="000000">
                      <a:alpha val="43137"/>
                    </a:srgbClr>
                  </a:outerShdw>
                </a:effectLst>
                <a:latin typeface="Arial" pitchFamily="34" charset="0"/>
                <a:cs typeface="Arial" pitchFamily="34" charset="0"/>
              </a:rPr>
              <a:t>any </a:t>
            </a:r>
            <a:r>
              <a:rPr lang="en-US" sz="2200" b="1" dirty="0">
                <a:effectLst>
                  <a:outerShdw blurRad="38100" dist="38100" dir="2700000" algn="tl">
                    <a:srgbClr val="000000">
                      <a:alpha val="43137"/>
                    </a:srgbClr>
                  </a:outerShdw>
                </a:effectLst>
                <a:latin typeface="Arial" pitchFamily="34" charset="0"/>
                <a:cs typeface="Arial" pitchFamily="34" charset="0"/>
              </a:rPr>
              <a:t>manufactured items &amp; </a:t>
            </a:r>
            <a:r>
              <a:rPr lang="en-US" sz="2200" b="1" dirty="0" smtClean="0">
                <a:effectLst>
                  <a:outerShdw blurRad="38100" dist="38100" dir="2700000" algn="tl">
                    <a:srgbClr val="000000">
                      <a:alpha val="43137"/>
                    </a:srgbClr>
                  </a:outerShdw>
                </a:effectLst>
                <a:latin typeface="Arial" pitchFamily="34" charset="0"/>
                <a:cs typeface="Arial" pitchFamily="34" charset="0"/>
              </a:rPr>
              <a:t>inputs </a:t>
            </a:r>
          </a:p>
          <a:p>
            <a:pPr marL="342900" lvl="0" indent="-342900" eaLnBrk="1" hangingPunct="1">
              <a:lnSpc>
                <a:spcPct val="90000"/>
              </a:lnSpc>
              <a:spcBef>
                <a:spcPct val="20000"/>
              </a:spcBef>
              <a:buClr>
                <a:srgbClr val="FFFFCC"/>
              </a:buClr>
              <a:buSzPct val="60000"/>
              <a:buFont typeface="Wingdings" pitchFamily="2" charset="2"/>
              <a:buChar char="n"/>
              <a:defRPr/>
            </a:pPr>
            <a:r>
              <a:rPr lang="en-US" sz="2200" b="1" dirty="0" smtClean="0">
                <a:effectLst>
                  <a:outerShdw blurRad="38100" dist="38100" dir="2700000" algn="tl">
                    <a:srgbClr val="000000">
                      <a:alpha val="43137"/>
                    </a:srgbClr>
                  </a:outerShdw>
                </a:effectLst>
                <a:latin typeface="Arial" pitchFamily="34" charset="0"/>
                <a:cs typeface="Arial" pitchFamily="34" charset="0"/>
              </a:rPr>
              <a:t>Jewelry  </a:t>
            </a:r>
            <a:endParaRPr lang="en-US" sz="2200" b="1" dirty="0">
              <a:effectLst>
                <a:outerShdw blurRad="38100" dist="38100" dir="2700000" algn="tl">
                  <a:srgbClr val="000000">
                    <a:alpha val="43137"/>
                  </a:srgbClr>
                </a:outerShdw>
              </a:effectLst>
              <a:latin typeface="Arial" pitchFamily="34" charset="0"/>
              <a:cs typeface="Arial" pitchFamily="34" charset="0"/>
            </a:endParaRPr>
          </a:p>
          <a:p>
            <a:pPr marL="342900" lvl="0" indent="-342900" eaLnBrk="1" hangingPunct="1">
              <a:lnSpc>
                <a:spcPct val="90000"/>
              </a:lnSpc>
              <a:spcBef>
                <a:spcPct val="20000"/>
              </a:spcBef>
              <a:buClr>
                <a:srgbClr val="FFFFCC"/>
              </a:buClr>
              <a:buSzPct val="60000"/>
              <a:buFont typeface="Wingdings" pitchFamily="2" charset="2"/>
              <a:buChar char="n"/>
              <a:defRPr/>
            </a:pPr>
            <a:r>
              <a:rPr lang="en-US" sz="2200" b="1" dirty="0" smtClean="0">
                <a:effectLst>
                  <a:outerShdw blurRad="38100" dist="38100" dir="2700000" algn="tl">
                    <a:srgbClr val="000000">
                      <a:alpha val="43137"/>
                    </a:srgbClr>
                  </a:outerShdw>
                </a:effectLst>
                <a:latin typeface="Arial" pitchFamily="34" charset="0"/>
                <a:cs typeface="Arial" pitchFamily="34" charset="0"/>
              </a:rPr>
              <a:t>Some agricultural products</a:t>
            </a:r>
            <a:endParaRPr lang="en-US" sz="2200" b="1" dirty="0">
              <a:effectLst>
                <a:outerShdw blurRad="38100" dist="38100" dir="2700000" algn="tl">
                  <a:srgbClr val="000000">
                    <a:alpha val="43137"/>
                  </a:srgbClr>
                </a:outerShdw>
              </a:effectLst>
              <a:latin typeface="Arial" pitchFamily="34" charset="0"/>
              <a:cs typeface="Arial" pitchFamily="34" charset="0"/>
            </a:endParaRPr>
          </a:p>
          <a:p>
            <a:pPr marL="342900" lvl="0" indent="-342900" eaLnBrk="1" hangingPunct="1">
              <a:lnSpc>
                <a:spcPct val="90000"/>
              </a:lnSpc>
              <a:spcBef>
                <a:spcPct val="20000"/>
              </a:spcBef>
              <a:buClr>
                <a:srgbClr val="FFFFCC"/>
              </a:buClr>
              <a:buSzPct val="60000"/>
              <a:buFont typeface="Wingdings" pitchFamily="2" charset="2"/>
              <a:buChar char="n"/>
              <a:defRPr/>
            </a:pPr>
            <a:r>
              <a:rPr lang="en-US" sz="2200" b="1" dirty="0" smtClean="0">
                <a:effectLst>
                  <a:outerShdw blurRad="38100" dist="38100" dir="2700000" algn="tl">
                    <a:srgbClr val="000000">
                      <a:alpha val="43137"/>
                    </a:srgbClr>
                  </a:outerShdw>
                </a:effectLst>
                <a:latin typeface="Arial" pitchFamily="34" charset="0"/>
                <a:cs typeface="Arial" pitchFamily="34" charset="0"/>
              </a:rPr>
              <a:t>Many Chemicals</a:t>
            </a:r>
            <a:endParaRPr lang="en-US" sz="2200" b="1" dirty="0">
              <a:effectLst>
                <a:outerShdw blurRad="38100" dist="38100" dir="2700000" algn="tl">
                  <a:srgbClr val="000000">
                    <a:alpha val="43137"/>
                  </a:srgbClr>
                </a:outerShdw>
              </a:effectLst>
              <a:latin typeface="Arial" pitchFamily="34" charset="0"/>
              <a:cs typeface="Arial" pitchFamily="34" charset="0"/>
            </a:endParaRPr>
          </a:p>
          <a:p>
            <a:pPr marL="342900" lvl="0" indent="-342900" eaLnBrk="1" hangingPunct="1">
              <a:lnSpc>
                <a:spcPct val="90000"/>
              </a:lnSpc>
              <a:spcBef>
                <a:spcPct val="20000"/>
              </a:spcBef>
              <a:buClr>
                <a:srgbClr val="FFFFCC"/>
              </a:buClr>
              <a:buSzPct val="60000"/>
              <a:buFont typeface="Wingdings" pitchFamily="2" charset="2"/>
              <a:buChar char="n"/>
              <a:defRPr/>
            </a:pPr>
            <a:r>
              <a:rPr lang="en-US" sz="2200" b="1" dirty="0" smtClean="0">
                <a:effectLst>
                  <a:outerShdw blurRad="38100" dist="38100" dir="2700000" algn="tl">
                    <a:srgbClr val="000000">
                      <a:alpha val="43137"/>
                    </a:srgbClr>
                  </a:outerShdw>
                </a:effectLst>
                <a:latin typeface="Arial" pitchFamily="34" charset="0"/>
                <a:cs typeface="Arial" pitchFamily="34" charset="0"/>
              </a:rPr>
              <a:t>Many Minerals</a:t>
            </a:r>
            <a:endParaRPr lang="en-US" sz="2200" b="1" dirty="0">
              <a:effectLst>
                <a:outerShdw blurRad="38100" dist="38100" dir="2700000" algn="tl">
                  <a:srgbClr val="000000">
                    <a:alpha val="43137"/>
                  </a:srgbClr>
                </a:outerShdw>
              </a:effectLst>
              <a:latin typeface="Arial" pitchFamily="34" charset="0"/>
              <a:cs typeface="Arial" pitchFamily="34" charset="0"/>
            </a:endParaRPr>
          </a:p>
          <a:p>
            <a:pPr marL="342900" lvl="0" indent="-342900" eaLnBrk="1" hangingPunct="1">
              <a:lnSpc>
                <a:spcPct val="90000"/>
              </a:lnSpc>
              <a:spcBef>
                <a:spcPct val="20000"/>
              </a:spcBef>
              <a:buClr>
                <a:srgbClr val="FFFFCC"/>
              </a:buClr>
              <a:buSzPct val="60000"/>
              <a:buFont typeface="Wingdings" pitchFamily="2" charset="2"/>
              <a:buChar char="n"/>
              <a:defRPr/>
            </a:pPr>
            <a:r>
              <a:rPr lang="en-US" sz="2200" b="1" dirty="0" smtClean="0">
                <a:effectLst>
                  <a:outerShdw blurRad="38100" dist="38100" dir="2700000" algn="tl">
                    <a:srgbClr val="000000">
                      <a:alpha val="43137"/>
                    </a:srgbClr>
                  </a:outerShdw>
                </a:effectLst>
                <a:latin typeface="Arial" pitchFamily="34" charset="0"/>
                <a:cs typeface="Arial" pitchFamily="34" charset="0"/>
              </a:rPr>
              <a:t>Certain Carpets </a:t>
            </a:r>
          </a:p>
        </p:txBody>
      </p:sp>
      <p:pic>
        <p:nvPicPr>
          <p:cNvPr id="8194" name="Picture 2" descr="C:\Users\weaver_m\AppData\Local\Microsoft\Windows\Temporary Internet Files\Content.IE5\ORL62FSN\MP90040314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186" r="26053"/>
          <a:stretch/>
        </p:blipFill>
        <p:spPr bwMode="auto">
          <a:xfrm>
            <a:off x="7848600" y="5802269"/>
            <a:ext cx="952901" cy="1065269"/>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weaver_m\AppData\Local\Microsoft\Windows\Temporary Internet Files\Content.IE5\DH4SF8EK\MP90028970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7" y="5789093"/>
            <a:ext cx="1364638" cy="109308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weaver_m\AppData\Local\Microsoft\Windows\Temporary Internet Files\Content.IE5\ORL62FSN\MP900444014[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225" t="75012" r="9921" b="6394"/>
          <a:stretch/>
        </p:blipFill>
        <p:spPr bwMode="auto">
          <a:xfrm>
            <a:off x="1375065" y="5789093"/>
            <a:ext cx="1749135" cy="1104816"/>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descr="C:\Users\weaver_m\AppData\Local\Microsoft\Windows\Temporary Internet Files\Content.IE5\IPG162LX\MP900387446[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514" b="18750"/>
          <a:stretch/>
        </p:blipFill>
        <p:spPr bwMode="auto">
          <a:xfrm>
            <a:off x="6548869" y="5808867"/>
            <a:ext cx="1299731" cy="1065268"/>
          </a:xfrm>
          <a:prstGeom prst="rect">
            <a:avLst/>
          </a:prstGeom>
          <a:noFill/>
          <a:extLst>
            <a:ext uri="{909E8E84-426E-40DD-AFC4-6F175D3DCCD1}">
              <a14:hiddenFill xmlns:a14="http://schemas.microsoft.com/office/drawing/2010/main">
                <a:solidFill>
                  <a:srgbClr val="FFFFFF"/>
                </a:solidFill>
              </a14:hiddenFill>
            </a:ext>
          </a:extLst>
        </p:spPr>
      </p:pic>
      <p:pic>
        <p:nvPicPr>
          <p:cNvPr id="8203" name="Picture 11" descr="C:\Users\weaver_m\AppData\Local\Microsoft\Windows\Temporary Internet Files\Content.IE5\LOKWD1NJ\MP900314388[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0669" y="5802269"/>
            <a:ext cx="838200" cy="1065269"/>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C:\Users\weaver_m\AppData\Local\Microsoft\Windows\Temporary Internet Files\Content.IE5\DH4SF8EK\MP900386192[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6974" t="30460" r="16842" b="30592"/>
          <a:stretch/>
        </p:blipFill>
        <p:spPr bwMode="auto">
          <a:xfrm>
            <a:off x="4531093" y="5794262"/>
            <a:ext cx="1278556" cy="1063738"/>
          </a:xfrm>
          <a:prstGeom prst="rect">
            <a:avLst/>
          </a:prstGeom>
          <a:noFill/>
          <a:extLst>
            <a:ext uri="{909E8E84-426E-40DD-AFC4-6F175D3DCCD1}">
              <a14:hiddenFill xmlns:a14="http://schemas.microsoft.com/office/drawing/2010/main">
                <a:solidFill>
                  <a:srgbClr val="FFFFFF"/>
                </a:solidFill>
              </a14:hiddenFill>
            </a:ext>
          </a:extLst>
        </p:spPr>
      </p:pic>
      <p:pic>
        <p:nvPicPr>
          <p:cNvPr id="8205" name="Picture 13" descr="C:\Users\weaver_m\AppData\Local\Microsoft\Windows\Temporary Internet Files\Content.IE5\ORL62FSN\MP900175247[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4200" y="5797162"/>
            <a:ext cx="1406893" cy="1088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761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399" cy="1189038"/>
          </a:xfrm>
        </p:spPr>
        <p:txBody>
          <a:bodyPr/>
          <a:lstStyle/>
          <a:p>
            <a:r>
              <a:rPr lang="en-US" sz="2000" dirty="0">
                <a:solidFill>
                  <a:schemeClr val="tx1"/>
                </a:solidFill>
              </a:rPr>
              <a:t>Top </a:t>
            </a:r>
            <a:r>
              <a:rPr lang="en-US" sz="2000" dirty="0" smtClean="0">
                <a:solidFill>
                  <a:schemeClr val="tx1"/>
                </a:solidFill>
              </a:rPr>
              <a:t>U.S. GSP Imports (from World) 2015</a:t>
            </a:r>
            <a:r>
              <a:rPr lang="en-US" sz="3850" dirty="0"/>
              <a:t/>
            </a:r>
            <a:br>
              <a:rPr lang="en-US" sz="3850" dirty="0"/>
            </a:br>
            <a:endParaRPr lang="en-US" sz="3850" dirty="0"/>
          </a:p>
        </p:txBody>
      </p:sp>
      <p:sp>
        <p:nvSpPr>
          <p:cNvPr id="3" name="Slide Number Placeholder 2"/>
          <p:cNvSpPr>
            <a:spLocks noGrp="1"/>
          </p:cNvSpPr>
          <p:nvPr>
            <p:ph type="sldNum" sz="quarter" idx="12"/>
          </p:nvPr>
        </p:nvSpPr>
        <p:spPr/>
        <p:txBody>
          <a:bodyPr/>
          <a:lstStyle/>
          <a:p>
            <a:pPr>
              <a:defRPr/>
            </a:pPr>
            <a:fld id="{6753F4A6-8500-413D-A491-75DD3A814CCB}" type="slidenum">
              <a:rPr lang="en-US" smtClean="0"/>
              <a:pPr>
                <a:defRPr/>
              </a:pPr>
              <a:t>8</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650994757"/>
              </p:ext>
            </p:extLst>
          </p:nvPr>
        </p:nvGraphicFramePr>
        <p:xfrm>
          <a:off x="609600" y="533400"/>
          <a:ext cx="8458200" cy="6248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5614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txBox="1">
            <a:spLocks noGrp="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65D1FDB5-820F-45F7-A66B-095E1A1583CB}" type="slidenum">
              <a:rPr lang="en-US" sz="1200"/>
              <a:pPr algn="r" eaLnBrk="1" hangingPunct="1"/>
              <a:t>9</a:t>
            </a:fld>
            <a:endParaRPr lang="en-US" sz="1200" dirty="0"/>
          </a:p>
        </p:txBody>
      </p:sp>
      <p:sp>
        <p:nvSpPr>
          <p:cNvPr id="45059" name="Rectangle 2"/>
          <p:cNvSpPr>
            <a:spLocks noGrp="1" noChangeArrowheads="1"/>
          </p:cNvSpPr>
          <p:nvPr>
            <p:ph type="title" idx="4294967295"/>
          </p:nvPr>
        </p:nvSpPr>
        <p:spPr>
          <a:xfrm>
            <a:off x="0" y="277813"/>
            <a:ext cx="9144000" cy="1143000"/>
          </a:xfrm>
        </p:spPr>
        <p:txBody>
          <a:bodyPr anchor="b" anchorCtr="0"/>
          <a:lstStyle/>
          <a:p>
            <a:pPr eaLnBrk="1" hangingPunct="1">
              <a:defRPr/>
            </a:pPr>
            <a:r>
              <a:rPr lang="en-US" sz="4100" b="1" dirty="0" smtClean="0">
                <a:solidFill>
                  <a:schemeClr val="tx1"/>
                </a:solidFill>
              </a:rPr>
              <a:t>How many </a:t>
            </a:r>
            <a:r>
              <a:rPr lang="en-US" sz="4100" b="1" dirty="0" smtClean="0">
                <a:solidFill>
                  <a:schemeClr val="tx1"/>
                </a:solidFill>
              </a:rPr>
              <a:t>HTS lines</a:t>
            </a:r>
            <a:r>
              <a:rPr lang="en-US" sz="4100" b="1" dirty="0" smtClean="0">
                <a:solidFill>
                  <a:schemeClr val="tx1"/>
                </a:solidFill>
              </a:rPr>
              <a:t> </a:t>
            </a:r>
            <a:r>
              <a:rPr lang="en-US" sz="4100" b="1" dirty="0" smtClean="0">
                <a:solidFill>
                  <a:schemeClr val="tx1"/>
                </a:solidFill>
              </a:rPr>
              <a:t>are eligible for GSP duty-free treatment?</a:t>
            </a:r>
          </a:p>
        </p:txBody>
      </p:sp>
      <p:graphicFrame>
        <p:nvGraphicFramePr>
          <p:cNvPr id="5" name="Chart 4"/>
          <p:cNvGraphicFramePr>
            <a:graphicFrameLocks/>
          </p:cNvGraphicFramePr>
          <p:nvPr>
            <p:extLst>
              <p:ext uri="{D42A27DB-BD31-4B8C-83A1-F6EECF244321}">
                <p14:modId xmlns:p14="http://schemas.microsoft.com/office/powerpoint/2010/main" val="2869571655"/>
              </p:ext>
            </p:extLst>
          </p:nvPr>
        </p:nvGraphicFramePr>
        <p:xfrm>
          <a:off x="0" y="1295400"/>
          <a:ext cx="9144000" cy="540543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Globe">
  <a:themeElements>
    <a:clrScheme name="Custom 1">
      <a:dk1>
        <a:srgbClr val="003B76"/>
      </a:dk1>
      <a:lt1>
        <a:srgbClr val="FFFFFF"/>
      </a:lt1>
      <a:dk2>
        <a:srgbClr val="0066CC"/>
      </a:dk2>
      <a:lt2>
        <a:srgbClr val="CCECFF"/>
      </a:lt2>
      <a:accent1>
        <a:srgbClr val="FFC000"/>
      </a:accent1>
      <a:accent2>
        <a:srgbClr val="92D050"/>
      </a:accent2>
      <a:accent3>
        <a:srgbClr val="FF0000"/>
      </a:accent3>
      <a:accent4>
        <a:srgbClr val="DADADA"/>
      </a:accent4>
      <a:accent5>
        <a:srgbClr val="EEF9F9"/>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vert="horz" wrap="square" lIns="91440" tIns="45720" rIns="91440" bIns="45720" numCol="1" anchor="t" anchorCtr="0" compatLnSpc="1">
        <a:prstTxWarp prst="textNoShape">
          <a:avLst/>
        </a:prstTxWarp>
      </a:bodyPr>
      <a:lstStyle>
        <a:defPPr>
          <a:defRPr/>
        </a:defPPr>
      </a:lstStyle>
      <a:style>
        <a:lnRef idx="2">
          <a:schemeClr val="accent2">
            <a:shade val="50000"/>
          </a:schemeClr>
        </a:lnRef>
        <a:fillRef idx="1">
          <a:schemeClr val="accent2"/>
        </a:fillRef>
        <a:effectRef idx="0">
          <a:schemeClr val="accent2"/>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TM03457503[[fn=Quotable]]</Template>
  <TotalTime>21947</TotalTime>
  <Words>2015</Words>
  <Application>Microsoft Office PowerPoint</Application>
  <PresentationFormat>On-screen Show (4:3)</PresentationFormat>
  <Paragraphs>247</Paragraphs>
  <Slides>36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Verdana</vt:lpstr>
      <vt:lpstr>Wingdings</vt:lpstr>
      <vt:lpstr>Globe</vt:lpstr>
      <vt:lpstr>The Generalized System of Preferences (GSP) Program </vt:lpstr>
      <vt:lpstr>Presentation Summary </vt:lpstr>
      <vt:lpstr>GSP Program</vt:lpstr>
      <vt:lpstr>Country graduation—Canada (2015) &amp; EU (2014) have graduated Brazil</vt:lpstr>
      <vt:lpstr>Country graduation--US</vt:lpstr>
      <vt:lpstr>Country Practice Criteria include:</vt:lpstr>
      <vt:lpstr>GSP Program:  Eligible Products</vt:lpstr>
      <vt:lpstr>Top U.S. GSP Imports (from World) 2015 </vt:lpstr>
      <vt:lpstr>How many HTS lines are eligible for GSP duty-free treatment?</vt:lpstr>
      <vt:lpstr>LDBDCs</vt:lpstr>
      <vt:lpstr>U.S. and Brazil:  2015 Trade </vt:lpstr>
      <vt:lpstr>How to Qualify for Duty-Free Treatment under GSP</vt:lpstr>
      <vt:lpstr>Is my product eligible for duty-free treatment under GSP?  </vt:lpstr>
      <vt:lpstr> </vt:lpstr>
      <vt:lpstr>PowerPoint Presentation</vt:lpstr>
      <vt:lpstr>PowerPoint Presentation</vt:lpstr>
      <vt:lpstr>PowerPoint Presentation</vt:lpstr>
      <vt:lpstr> GSP Petition Process  to Add New Products </vt:lpstr>
      <vt:lpstr>PowerPoint Presentation</vt:lpstr>
      <vt:lpstr>PowerPoint Presentation</vt:lpstr>
      <vt:lpstr>CNL Waiver Revocation</vt:lpstr>
      <vt:lpstr>“Miscellaneous Tariff Bill” (MTB) duty suspension process</vt:lpstr>
      <vt:lpstr>Duty suspension “MTBs” </vt:lpstr>
      <vt:lpstr>Who Can File a Petition?</vt:lpstr>
      <vt:lpstr>Requirements for Duty Suspensions</vt:lpstr>
      <vt:lpstr>PowerPoint Presentation</vt:lpstr>
      <vt:lpstr>ITC Timeline</vt:lpstr>
      <vt:lpstr>PowerPoint Presentation</vt:lpstr>
      <vt:lpstr>Congressional Action</vt:lpstr>
      <vt:lpstr>PowerPoint Presentation</vt:lpstr>
      <vt:lpstr>Brazil’s Exports to U.S.</vt:lpstr>
      <vt:lpstr>For Further Information </vt:lpstr>
      <vt:lpstr>For Further Information </vt:lpstr>
      <vt:lpstr>PowerPoint Presentation</vt:lpstr>
      <vt:lpstr>PowerPoint Presentation</vt:lpstr>
      <vt:lpstr>Thank you!</vt:lpstr>
    </vt:vector>
  </TitlesOfParts>
  <Company>EOP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Expanding Ukraine's Exports under the GSP Program</dc:title>
  <dc:creator>Larsen, Aimee</dc:creator>
  <cp:lastModifiedBy>Freeman, Naomi S. EOP/USTR</cp:lastModifiedBy>
  <cp:revision>736</cp:revision>
  <cp:lastPrinted>2016-08-26T13:47:40Z</cp:lastPrinted>
  <dcterms:created xsi:type="dcterms:W3CDTF">2008-10-03T15:04:36Z</dcterms:created>
  <dcterms:modified xsi:type="dcterms:W3CDTF">2016-08-26T14:54:06Z</dcterms:modified>
</cp:coreProperties>
</file>